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y="10287000" cx="18288000"/>
  <p:notesSz cx="18288000" cy="10287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  <p:ext uri="GoogleSlidesCustomDataVersion2">
      <go:slidesCustomData xmlns:go="http://customooxmlschemas.google.com/" r:id="rId16" roundtripDataSignature="AMtx7mgBvbGmh94Aykv/9Du5cXw8vFHlY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4CA13A9-DA80-41D8-86E4-D3B6014559AA}">
  <a:tblStyle styleId="{94CA13A9-DA80-41D8-86E4-D3B6014559AA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6" Type="http://customschemas.google.com/relationships/presentationmetadata" Target="meta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048600" y="771525"/>
            <a:ext cx="12192600" cy="3857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:notes"/>
          <p:cNvSpPr txBox="1"/>
          <p:nvPr>
            <p:ph idx="1" type="body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6" name="Google Shape;36;p1:notes"/>
          <p:cNvSpPr/>
          <p:nvPr>
            <p:ph idx="2" type="sldImg"/>
          </p:nvPr>
        </p:nvSpPr>
        <p:spPr>
          <a:xfrm>
            <a:off x="5715000" y="771525"/>
            <a:ext cx="6859588" cy="3857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f7ea2af5d4_0_30:notes"/>
          <p:cNvSpPr txBox="1"/>
          <p:nvPr>
            <p:ph idx="1" type="body"/>
          </p:nvPr>
        </p:nvSpPr>
        <p:spPr>
          <a:xfrm>
            <a:off x="1828800" y="4886325"/>
            <a:ext cx="14630400" cy="46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2" name="Google Shape;42;gf7ea2af5d4_0_30:notes"/>
          <p:cNvSpPr/>
          <p:nvPr>
            <p:ph idx="2" type="sldImg"/>
          </p:nvPr>
        </p:nvSpPr>
        <p:spPr>
          <a:xfrm>
            <a:off x="5715000" y="771525"/>
            <a:ext cx="6859588" cy="3857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:notes"/>
          <p:cNvSpPr txBox="1"/>
          <p:nvPr>
            <p:ph idx="1" type="body"/>
          </p:nvPr>
        </p:nvSpPr>
        <p:spPr>
          <a:xfrm>
            <a:off x="1828800" y="4886325"/>
            <a:ext cx="14630400" cy="46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1" name="Google Shape;51;p3:notes"/>
          <p:cNvSpPr/>
          <p:nvPr>
            <p:ph idx="2" type="sldImg"/>
          </p:nvPr>
        </p:nvSpPr>
        <p:spPr>
          <a:xfrm>
            <a:off x="5715000" y="771525"/>
            <a:ext cx="6859588" cy="3857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f934756fa9_0_2:notes"/>
          <p:cNvSpPr txBox="1"/>
          <p:nvPr>
            <p:ph idx="1" type="body"/>
          </p:nvPr>
        </p:nvSpPr>
        <p:spPr>
          <a:xfrm>
            <a:off x="1828800" y="4886325"/>
            <a:ext cx="14630400" cy="46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0" name="Google Shape;60;gf934756fa9_0_2:notes"/>
          <p:cNvSpPr/>
          <p:nvPr>
            <p:ph idx="2" type="sldImg"/>
          </p:nvPr>
        </p:nvSpPr>
        <p:spPr>
          <a:xfrm>
            <a:off x="5715000" y="771525"/>
            <a:ext cx="6859588" cy="3857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7:notes"/>
          <p:cNvSpPr txBox="1"/>
          <p:nvPr>
            <p:ph idx="1" type="body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9" name="Google Shape;69;p7:notes"/>
          <p:cNvSpPr/>
          <p:nvPr>
            <p:ph idx="2" type="sldImg"/>
          </p:nvPr>
        </p:nvSpPr>
        <p:spPr>
          <a:xfrm>
            <a:off x="5715000" y="771525"/>
            <a:ext cx="6859588" cy="3857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f9438a16c8_2_0:notes"/>
          <p:cNvSpPr txBox="1"/>
          <p:nvPr>
            <p:ph idx="1" type="body"/>
          </p:nvPr>
        </p:nvSpPr>
        <p:spPr>
          <a:xfrm>
            <a:off x="1828800" y="4886325"/>
            <a:ext cx="14630400" cy="46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4" name="Google Shape;74;gf9438a16c8_2_0:notes"/>
          <p:cNvSpPr/>
          <p:nvPr>
            <p:ph idx="2" type="sldImg"/>
          </p:nvPr>
        </p:nvSpPr>
        <p:spPr>
          <a:xfrm>
            <a:off x="5715000" y="771525"/>
            <a:ext cx="6859588" cy="3857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:notes"/>
          <p:cNvSpPr txBox="1"/>
          <p:nvPr>
            <p:ph idx="1" type="body"/>
          </p:nvPr>
        </p:nvSpPr>
        <p:spPr>
          <a:xfrm>
            <a:off x="1828800" y="4886325"/>
            <a:ext cx="14630400" cy="46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6" name="Google Shape;86;p4:notes"/>
          <p:cNvSpPr/>
          <p:nvPr>
            <p:ph idx="2" type="sldImg"/>
          </p:nvPr>
        </p:nvSpPr>
        <p:spPr>
          <a:xfrm>
            <a:off x="5715000" y="771525"/>
            <a:ext cx="6859588" cy="3857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f6e9a1ffe5_1_10:notes"/>
          <p:cNvSpPr txBox="1"/>
          <p:nvPr>
            <p:ph idx="1" type="body"/>
          </p:nvPr>
        </p:nvSpPr>
        <p:spPr>
          <a:xfrm>
            <a:off x="1828800" y="4886325"/>
            <a:ext cx="14630400" cy="46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7" name="Google Shape;97;gf6e9a1ffe5_1_10:notes"/>
          <p:cNvSpPr/>
          <p:nvPr>
            <p:ph idx="2" type="sldImg"/>
          </p:nvPr>
        </p:nvSpPr>
        <p:spPr>
          <a:xfrm>
            <a:off x="5715000" y="771525"/>
            <a:ext cx="6859588" cy="3857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f6e9a1ffe5_1_5:notes"/>
          <p:cNvSpPr txBox="1"/>
          <p:nvPr>
            <p:ph idx="1" type="body"/>
          </p:nvPr>
        </p:nvSpPr>
        <p:spPr>
          <a:xfrm>
            <a:off x="1828800" y="4886325"/>
            <a:ext cx="14630400" cy="46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8" name="Google Shape;108;gf6e9a1ffe5_1_5:notes"/>
          <p:cNvSpPr/>
          <p:nvPr>
            <p:ph idx="2" type="sldImg"/>
          </p:nvPr>
        </p:nvSpPr>
        <p:spPr>
          <a:xfrm>
            <a:off x="5715000" y="771525"/>
            <a:ext cx="6859588" cy="3857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obj">
  <p:cSld name="OBJECT">
    <p:bg>
      <p:bgPr>
        <a:solidFill>
          <a:schemeClr val="lt1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9"/>
          <p:cNvSpPr txBox="1"/>
          <p:nvPr>
            <p:ph type="ctrTitle"/>
          </p:nvPr>
        </p:nvSpPr>
        <p:spPr>
          <a:xfrm>
            <a:off x="1780904" y="787448"/>
            <a:ext cx="14726190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9"/>
          <p:cNvSpPr txBox="1"/>
          <p:nvPr>
            <p:ph idx="1" type="subTitle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9"/>
          <p:cNvSpPr txBox="1"/>
          <p:nvPr>
            <p:ph idx="11" type="ft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9"/>
          <p:cNvSpPr txBox="1"/>
          <p:nvPr>
            <p:ph idx="10" type="dt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9"/>
          <p:cNvSpPr txBox="1"/>
          <p:nvPr>
            <p:ph idx="12" type="sldNum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Blank">
    <p:bg>
      <p:bgPr>
        <a:solidFill>
          <a:schemeClr val="lt1"/>
        </a:soli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1"/>
          <p:cNvSpPr txBox="1"/>
          <p:nvPr>
            <p:ph idx="11" type="ft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1"/>
          <p:cNvSpPr txBox="1"/>
          <p:nvPr>
            <p:ph idx="10" type="dt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1"/>
          <p:cNvSpPr txBox="1"/>
          <p:nvPr>
            <p:ph idx="12" type="sldNum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2"/>
          <p:cNvSpPr txBox="1"/>
          <p:nvPr>
            <p:ph type="title"/>
          </p:nvPr>
        </p:nvSpPr>
        <p:spPr>
          <a:xfrm>
            <a:off x="4003314" y="78367"/>
            <a:ext cx="10281371" cy="421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2"/>
          <p:cNvSpPr txBox="1"/>
          <p:nvPr>
            <p:ph idx="1" type="body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2"/>
          <p:cNvSpPr txBox="1"/>
          <p:nvPr>
            <p:ph idx="2" type="body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2"/>
          <p:cNvSpPr txBox="1"/>
          <p:nvPr>
            <p:ph idx="11" type="ft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2"/>
          <p:cNvSpPr txBox="1"/>
          <p:nvPr>
            <p:ph idx="10" type="dt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2"/>
          <p:cNvSpPr txBox="1"/>
          <p:nvPr>
            <p:ph idx="12" type="sldNum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3"/>
          <p:cNvSpPr txBox="1"/>
          <p:nvPr>
            <p:ph type="title"/>
          </p:nvPr>
        </p:nvSpPr>
        <p:spPr>
          <a:xfrm>
            <a:off x="4003314" y="78367"/>
            <a:ext cx="10281371" cy="421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3"/>
          <p:cNvSpPr txBox="1"/>
          <p:nvPr>
            <p:ph idx="11" type="ft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3"/>
          <p:cNvSpPr txBox="1"/>
          <p:nvPr>
            <p:ph idx="10" type="dt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3"/>
          <p:cNvSpPr txBox="1"/>
          <p:nvPr>
            <p:ph idx="12" type="sldNum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/>
          <p:nvPr/>
        </p:nvSpPr>
        <p:spPr>
          <a:xfrm>
            <a:off x="0" y="2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DA3C3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;p8"/>
          <p:cNvSpPr txBox="1"/>
          <p:nvPr>
            <p:ph type="title"/>
          </p:nvPr>
        </p:nvSpPr>
        <p:spPr>
          <a:xfrm>
            <a:off x="4003314" y="78367"/>
            <a:ext cx="10281371" cy="421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8"/>
          <p:cNvSpPr txBox="1"/>
          <p:nvPr>
            <p:ph idx="1" type="body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8"/>
          <p:cNvSpPr txBox="1"/>
          <p:nvPr>
            <p:ph idx="11" type="ft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8"/>
          <p:cNvSpPr txBox="1"/>
          <p:nvPr>
            <p:ph idx="10" type="dt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8"/>
          <p:cNvSpPr txBox="1"/>
          <p:nvPr>
            <p:ph idx="12" type="sldNum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Relationship Id="rId4" Type="http://schemas.openxmlformats.org/officeDocument/2006/relationships/image" Target="../media/image2.png"/><Relationship Id="rId5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Relationship Id="rId4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hyperlink" Target="mailto:francesco.miano@motti.edu.it" TargetMode="External"/><Relationship Id="rId4" Type="http://schemas.openxmlformats.org/officeDocument/2006/relationships/hyperlink" Target="mailto:giuseppesalvatore.paladino@motti.edu.it" TargetMode="External"/><Relationship Id="rId5" Type="http://schemas.openxmlformats.org/officeDocument/2006/relationships/hyperlink" Target="http://www.motti.edu.it/" TargetMode="External"/><Relationship Id="rId6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02286" y="1286"/>
            <a:ext cx="10285714" cy="10285714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1"/>
          <p:cNvSpPr txBox="1"/>
          <p:nvPr/>
        </p:nvSpPr>
        <p:spPr>
          <a:xfrm rot="-5400000">
            <a:off x="-1964386" y="2836429"/>
            <a:ext cx="9786889" cy="1028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i="0" lang="en-US" sz="66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Dall’a.s. 2024/25</a:t>
            </a:r>
            <a:endParaRPr b="1" i="0" sz="6600" u="none" cap="none" strike="noStrike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f7ea2af5d4_0_30"/>
          <p:cNvSpPr/>
          <p:nvPr/>
        </p:nvSpPr>
        <p:spPr>
          <a:xfrm>
            <a:off x="2034009" y="2"/>
            <a:ext cx="12064" cy="10287000"/>
          </a:xfrm>
          <a:custGeom>
            <a:rect b="b" l="l" r="r" t="t"/>
            <a:pathLst>
              <a:path extrusionOk="0" h="10287000" w="12064">
                <a:moveTo>
                  <a:pt x="11574" y="10286997"/>
                </a:moveTo>
                <a:lnTo>
                  <a:pt x="0" y="10286997"/>
                </a:lnTo>
                <a:lnTo>
                  <a:pt x="0" y="0"/>
                </a:lnTo>
                <a:lnTo>
                  <a:pt x="11574" y="0"/>
                </a:lnTo>
                <a:lnTo>
                  <a:pt x="11574" y="1028699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gf7ea2af5d4_0_30"/>
          <p:cNvSpPr txBox="1"/>
          <p:nvPr>
            <p:ph idx="4294967295" type="title"/>
          </p:nvPr>
        </p:nvSpPr>
        <p:spPr>
          <a:xfrm>
            <a:off x="4003314" y="799667"/>
            <a:ext cx="2826300" cy="4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Perito del Tuismo</a:t>
            </a:r>
            <a:endParaRPr/>
          </a:p>
        </p:txBody>
      </p:sp>
      <p:sp>
        <p:nvSpPr>
          <p:cNvPr id="46" name="Google Shape;46;gf7ea2af5d4_0_30"/>
          <p:cNvSpPr txBox="1"/>
          <p:nvPr/>
        </p:nvSpPr>
        <p:spPr>
          <a:xfrm rot="-5400000">
            <a:off x="-1494527" y="3629040"/>
            <a:ext cx="5294100" cy="21453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15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600"/>
              <a:buFont typeface="Arial"/>
              <a:buNone/>
            </a:pPr>
            <a:r>
              <a:rPr b="1" lang="en-US" sz="8600">
                <a:solidFill>
                  <a:srgbClr val="494429"/>
                </a:solidFill>
              </a:rPr>
              <a:t>Liceo</a:t>
            </a:r>
            <a:endParaRPr b="1" sz="8600">
              <a:solidFill>
                <a:srgbClr val="494429"/>
              </a:solidFill>
            </a:endParaRPr>
          </a:p>
          <a:p>
            <a:pPr indent="0" lvl="0" marL="12700" rtl="0" algn="l">
              <a:lnSpc>
                <a:spcPct val="50000"/>
              </a:lnSpc>
              <a:spcBef>
                <a:spcPts val="177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b="1" lang="en-US" sz="5000">
                <a:solidFill>
                  <a:srgbClr val="494429"/>
                </a:solidFill>
              </a:rPr>
              <a:t>Profilo in entrata</a:t>
            </a:r>
            <a:endParaRPr b="1" sz="8600">
              <a:solidFill>
                <a:srgbClr val="494429"/>
              </a:solidFill>
            </a:endParaRPr>
          </a:p>
        </p:txBody>
      </p:sp>
      <p:pic>
        <p:nvPicPr>
          <p:cNvPr id="47" name="Google Shape;47;gf7ea2af5d4_0_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05900" y="-1219200"/>
            <a:ext cx="13087375" cy="11568574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gf7ea2af5d4_0_30"/>
          <p:cNvSpPr txBox="1"/>
          <p:nvPr/>
        </p:nvSpPr>
        <p:spPr>
          <a:xfrm>
            <a:off x="3429000" y="996075"/>
            <a:ext cx="8136600" cy="8022600"/>
          </a:xfrm>
          <a:prstGeom prst="rect">
            <a:avLst/>
          </a:prstGeom>
          <a:gradFill>
            <a:gsLst>
              <a:gs pos="0">
                <a:srgbClr val="DAFEA4"/>
              </a:gs>
              <a:gs pos="35000">
                <a:srgbClr val="E3FEBF"/>
              </a:gs>
              <a:gs pos="100000">
                <a:srgbClr val="F4FEE6"/>
              </a:gs>
            </a:gsLst>
            <a:lin ang="16200038" scaled="0"/>
          </a:gradFill>
          <a:ln cap="flat" cmpd="sng" w="9525">
            <a:solidFill>
              <a:srgbClr val="97B85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1000"/>
              </a:srgbClr>
            </a:outerShdw>
          </a:effectLst>
        </p:spPr>
        <p:txBody>
          <a:bodyPr anchorCtr="0" anchor="t" bIns="502900" lIns="457200" spcFirstLastPara="1" rIns="457200" wrap="square" tIns="3200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</a:rPr>
              <a:t>Il Liceo di Scienze e Cultura della Gastronomia fa per te se …</a:t>
            </a:r>
            <a:endParaRPr b="1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ami il cibo, il territorio e la sua cultura</a:t>
            </a:r>
            <a:endParaRPr/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sei affascinato dalla tecnologia degli alimenti e dalla ricerca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vuoi valorizzare le tradizioni della nostra terra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vuoi esprimere le tue potenzialità studiando e  scoprendo le eccellenze del nostro Paese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sei attratto dalla comunicazione digitale, dal giornalismo enogastronomico e dal turismo</a:t>
            </a:r>
            <a:endParaRPr/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sei sensibile alla sostenibilità ambientale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"/>
          <p:cNvSpPr/>
          <p:nvPr/>
        </p:nvSpPr>
        <p:spPr>
          <a:xfrm>
            <a:off x="2034009" y="2"/>
            <a:ext cx="12064" cy="10287000"/>
          </a:xfrm>
          <a:custGeom>
            <a:rect b="b" l="l" r="r" t="t"/>
            <a:pathLst>
              <a:path extrusionOk="0" h="10287000" w="12064">
                <a:moveTo>
                  <a:pt x="11574" y="10286997"/>
                </a:moveTo>
                <a:lnTo>
                  <a:pt x="0" y="10286997"/>
                </a:lnTo>
                <a:lnTo>
                  <a:pt x="0" y="0"/>
                </a:lnTo>
                <a:lnTo>
                  <a:pt x="11574" y="0"/>
                </a:lnTo>
                <a:lnTo>
                  <a:pt x="11574" y="1028699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3"/>
          <p:cNvSpPr txBox="1"/>
          <p:nvPr>
            <p:ph idx="4294967295" type="title"/>
          </p:nvPr>
        </p:nvSpPr>
        <p:spPr>
          <a:xfrm>
            <a:off x="4003314" y="799667"/>
            <a:ext cx="2826300" cy="4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Perito del Turismo</a:t>
            </a:r>
            <a:endParaRPr/>
          </a:p>
        </p:txBody>
      </p:sp>
      <p:sp>
        <p:nvSpPr>
          <p:cNvPr id="55" name="Google Shape;55;p3"/>
          <p:cNvSpPr txBox="1"/>
          <p:nvPr/>
        </p:nvSpPr>
        <p:spPr>
          <a:xfrm>
            <a:off x="3199250" y="1166675"/>
            <a:ext cx="13369500" cy="83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86360" rtl="0" algn="just">
              <a:lnSpc>
                <a:spcPct val="114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Diplomato nel </a:t>
            </a: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Liceo Economico e Sociale - curvatura </a:t>
            </a: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Scienze e Cultura della Gastronomia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pone grande attenzione alla cultura del cibo e dell’alimentazione, approfondendone gli aspetti storici, antropologici, psicologici ed economici.</a:t>
            </a:r>
            <a:r>
              <a:rPr b="0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1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86360" rtl="0" algn="just">
              <a:lnSpc>
                <a:spcPct val="114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i="1" sz="2400">
              <a:solidFill>
                <a:schemeClr val="dk1"/>
              </a:solidFill>
            </a:endParaRPr>
          </a:p>
          <a:p>
            <a:pPr indent="0" lvl="0" marL="12700" marR="8636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diplomato al nostro Liceo può proseguire gli studi presso i seguenti corsi di laurea: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8636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Scienze Gastronomiche;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8636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Scienze e Tecnologie Alimentari;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8636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Sistema Alimentare: sostenibilità, management e tecnologia;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8636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Scienze della Nutrizione Umana;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8636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Scienze e Cultura della Gastronomia e della Ristorazione;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8636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Tecnologie Alimentari per la Ristorazione;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8636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Scienze Biologiche;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8636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Medicina;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8636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Comunicazione e Media contemporanei per le Industrie creative;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8636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Viticoltura ed Enologia;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115570" rtl="0" algn="l">
              <a:lnSpc>
                <a:spcPct val="114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3"/>
          <p:cNvSpPr txBox="1"/>
          <p:nvPr/>
        </p:nvSpPr>
        <p:spPr>
          <a:xfrm rot="-5400000">
            <a:off x="-1494527" y="3629027"/>
            <a:ext cx="5294100" cy="21453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158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Arial"/>
              <a:buNone/>
            </a:pPr>
            <a:r>
              <a:rPr b="1" i="0" lang="en-US" sz="8600" u="none" cap="none" strike="noStrike">
                <a:solidFill>
                  <a:srgbClr val="494429"/>
                </a:solidFill>
                <a:latin typeface="Arial"/>
                <a:ea typeface="Arial"/>
                <a:cs typeface="Arial"/>
                <a:sym typeface="Arial"/>
              </a:rPr>
              <a:t>Liceo</a:t>
            </a:r>
            <a:endParaRPr b="1" i="0" sz="8600" u="none" cap="none" strike="noStrike">
              <a:solidFill>
                <a:srgbClr val="49442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50000"/>
              </a:lnSpc>
              <a:spcBef>
                <a:spcPts val="177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b="1" i="0" lang="en-US" sz="5000" u="none" cap="none" strike="noStrike">
                <a:solidFill>
                  <a:srgbClr val="494429"/>
                </a:solidFill>
                <a:latin typeface="Arial"/>
                <a:ea typeface="Arial"/>
                <a:cs typeface="Arial"/>
                <a:sym typeface="Arial"/>
              </a:rPr>
              <a:t>Profilo in uscita</a:t>
            </a:r>
            <a:endParaRPr b="0" i="0" sz="5000" u="none" cap="none" strike="noStrike">
              <a:solidFill>
                <a:srgbClr val="49442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" name="Google Shape;5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944350" y="1813575"/>
            <a:ext cx="8549626" cy="8549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f934756fa9_0_2"/>
          <p:cNvSpPr/>
          <p:nvPr/>
        </p:nvSpPr>
        <p:spPr>
          <a:xfrm>
            <a:off x="2034009" y="-76198"/>
            <a:ext cx="12064" cy="10287000"/>
          </a:xfrm>
          <a:custGeom>
            <a:rect b="b" l="l" r="r" t="t"/>
            <a:pathLst>
              <a:path extrusionOk="0" h="10287000" w="12064">
                <a:moveTo>
                  <a:pt x="11574" y="10286997"/>
                </a:moveTo>
                <a:lnTo>
                  <a:pt x="0" y="10286997"/>
                </a:lnTo>
                <a:lnTo>
                  <a:pt x="0" y="0"/>
                </a:lnTo>
                <a:lnTo>
                  <a:pt x="11574" y="0"/>
                </a:lnTo>
                <a:lnTo>
                  <a:pt x="11574" y="1028699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gf934756fa9_0_2"/>
          <p:cNvSpPr txBox="1"/>
          <p:nvPr>
            <p:ph idx="4294967295" type="title"/>
          </p:nvPr>
        </p:nvSpPr>
        <p:spPr>
          <a:xfrm>
            <a:off x="4003314" y="799667"/>
            <a:ext cx="2826300" cy="4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Perito del Turismo</a:t>
            </a:r>
            <a:endParaRPr/>
          </a:p>
        </p:txBody>
      </p:sp>
      <p:sp>
        <p:nvSpPr>
          <p:cNvPr id="64" name="Google Shape;64;gf934756fa9_0_2"/>
          <p:cNvSpPr txBox="1"/>
          <p:nvPr/>
        </p:nvSpPr>
        <p:spPr>
          <a:xfrm>
            <a:off x="3009625" y="952075"/>
            <a:ext cx="11489100" cy="1025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86360" rtl="0" algn="just">
              <a:lnSpc>
                <a:spcPct val="114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Diplomato nel </a:t>
            </a: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Liceo Economico e Sociale - curvatura </a:t>
            </a:r>
            <a:r>
              <a:rPr b="1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Scienze e Cultura della Gastronomia 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è inoltre in grado di: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86360" rtl="0" algn="just">
              <a:lnSpc>
                <a:spcPct val="114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-381000" lvl="0" marL="457200" marR="0" rtl="0" algn="just">
              <a:lnSpc>
                <a:spcPct val="115000"/>
              </a:lnSpc>
              <a:spcBef>
                <a:spcPts val="420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Arial"/>
              <a:buChar char="●"/>
            </a:pPr>
            <a:r>
              <a:rPr b="0" i="0" lang="en-US" sz="2400" u="none" cap="none" strike="noStrike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conoscere i processi biologici e tecnici che determinano la produzione degli alimenti;</a:t>
            </a:r>
            <a:endParaRPr sz="240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indent="0" lvl="0" marL="457200" marR="0" rtl="0" algn="just">
              <a:lnSpc>
                <a:spcPct val="115000"/>
              </a:lnSpc>
              <a:spcBef>
                <a:spcPts val="42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indent="-3810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Arial"/>
              <a:buChar char="●"/>
            </a:pPr>
            <a:r>
              <a:rPr b="0" i="0" lang="en-US" sz="2400" u="none" cap="none" strike="noStrike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gestire ed ottimizzare i processi produttivi delle aziende alimentari;</a:t>
            </a:r>
            <a:endParaRPr sz="240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indent="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indent="-3810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Arial"/>
              <a:buChar char="●"/>
            </a:pPr>
            <a:r>
              <a:rPr b="0" i="0" lang="en-US" sz="2400" u="none" cap="none" strike="noStrike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individuare sistemi di condizionamento, conservazione e confezionamento idonei a nuove esigenze commerciali dei singoli prodotti;</a:t>
            </a:r>
            <a:endParaRPr sz="240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indent="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indent="-3810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Arial"/>
              <a:buChar char="●"/>
            </a:pPr>
            <a:r>
              <a:rPr b="0" i="0" lang="en-US" sz="2400" u="none" cap="none" strike="noStrike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conoscere e valorizzare in modo scientifico il "territorio" per quanto riguarda le produzioni tipiche; </a:t>
            </a:r>
            <a:endParaRPr sz="240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indent="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indent="-3810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Arial"/>
              <a:buChar char="●"/>
            </a:pPr>
            <a:r>
              <a:rPr b="0" i="0" lang="en-US" sz="2400" u="none" cap="none" strike="noStrike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comprendere il radicamento della cultura alimentare nella tradizione letteraria e pittorica nonché nei media in epoca attuale;</a:t>
            </a:r>
            <a:endParaRPr sz="240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indent="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indent="-3810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Arial"/>
              <a:buChar char="●"/>
            </a:pPr>
            <a:r>
              <a:rPr b="0" i="0" lang="en-US" sz="2400" u="none" cap="none" strike="noStrike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possedere adeguate competenze e strumenti per la comunicazione (divulgazione scientifica, attività giornalistica).</a:t>
            </a:r>
            <a:endParaRPr b="0" i="0" sz="2400" u="none" cap="none" strike="noStrike">
              <a:solidFill>
                <a:srgbClr val="33333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33333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86360" rtl="0" algn="l">
              <a:lnSpc>
                <a:spcPct val="114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115570" rtl="0" algn="l">
              <a:lnSpc>
                <a:spcPct val="114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gf934756fa9_0_2"/>
          <p:cNvSpPr txBox="1"/>
          <p:nvPr/>
        </p:nvSpPr>
        <p:spPr>
          <a:xfrm rot="-5400000">
            <a:off x="-1494527" y="3629027"/>
            <a:ext cx="5294100" cy="21453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158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Arial"/>
              <a:buNone/>
            </a:pPr>
            <a:r>
              <a:rPr b="1" i="0" lang="en-US" sz="8600" u="none" cap="none" strike="noStrike">
                <a:solidFill>
                  <a:srgbClr val="494429"/>
                </a:solidFill>
                <a:latin typeface="Arial"/>
                <a:ea typeface="Arial"/>
                <a:cs typeface="Arial"/>
                <a:sym typeface="Arial"/>
              </a:rPr>
              <a:t>Liceo</a:t>
            </a:r>
            <a:endParaRPr b="1" i="0" sz="8600" u="none" cap="none" strike="noStrike">
              <a:solidFill>
                <a:srgbClr val="49442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50000"/>
              </a:lnSpc>
              <a:spcBef>
                <a:spcPts val="177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b="1" i="0" lang="en-US" sz="5000" u="none" cap="none" strike="noStrike">
                <a:solidFill>
                  <a:srgbClr val="494429"/>
                </a:solidFill>
                <a:latin typeface="Arial"/>
                <a:ea typeface="Arial"/>
                <a:cs typeface="Arial"/>
                <a:sym typeface="Arial"/>
              </a:rPr>
              <a:t>Profilo in uscita</a:t>
            </a:r>
            <a:endParaRPr b="0" i="0" sz="5000" u="none" cap="none" strike="noStrike">
              <a:solidFill>
                <a:srgbClr val="49442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" name="Google Shape;66;gf934756fa9_0_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77800" y="2670825"/>
            <a:ext cx="7692376" cy="7692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" name="Google Shape;71;p7"/>
          <p:cNvGraphicFramePr/>
          <p:nvPr/>
        </p:nvGraphicFramePr>
        <p:xfrm>
          <a:off x="1767840" y="35363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{94CA13A9-DA80-41D8-86E4-D3B6014559AA}</a:tableStyleId>
              </a:tblPr>
              <a:tblGrid>
                <a:gridCol w="2371800"/>
                <a:gridCol w="8567175"/>
                <a:gridCol w="201250"/>
                <a:gridCol w="689975"/>
                <a:gridCol w="675600"/>
                <a:gridCol w="201250"/>
                <a:gridCol w="689975"/>
                <a:gridCol w="733100"/>
                <a:gridCol w="661225"/>
                <a:gridCol w="479150"/>
              </a:tblGrid>
              <a:tr h="550750">
                <a:tc gridSpan="9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400" u="none" cap="none" strike="noStrike">
                          <a:solidFill>
                            <a:srgbClr val="000000"/>
                          </a:solidFill>
                        </a:rPr>
                        <a:t>LES- curvatura "Scienze e cultura della gastronomia"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  <a:tc hMerge="1"/>
                <a:tc hMerge="1"/>
                <a:tc hMerge="1"/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7225">
                <a:tc gridSpan="10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400" u="none" cap="none" strike="noStrike">
                          <a:solidFill>
                            <a:srgbClr val="000000"/>
                          </a:solidFill>
                        </a:rPr>
                        <a:t>Quadro orario “Scienze e cultura della gastronomia” – a.s. 2024/2025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  <a:tc hMerge="1"/>
                <a:tc hMerge="1"/>
                <a:tc hMerge="1"/>
                <a:tc hMerge="1"/>
                <a:tc hMerge="1"/>
              </a:tr>
              <a:tr h="374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6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LES Liceo SCG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62725"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Nome disciplina</a:t>
                      </a:r>
                      <a:endParaRPr/>
                    </a:p>
                  </a:txBody>
                  <a:tcPr marT="3800" marB="0" marR="3800" marL="3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Biennio</a:t>
                      </a:r>
                      <a:endParaRPr/>
                    </a:p>
                  </a:txBody>
                  <a:tcPr marT="3800" marB="0" marR="3800" marL="3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Triennio</a:t>
                      </a:r>
                      <a:endParaRPr/>
                    </a:p>
                  </a:txBody>
                  <a:tcPr marT="3800" marB="0" marR="3800" marL="3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 hMerge="1"/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4050">
                <a:tc vMerge="1"/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1°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2°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3°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4°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5°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806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Italiano, letteratura italiana 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Italiano, letteratura italiana e giornalismo enogastronomico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1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Storia e geografia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Storia e geografia 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1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Storia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Storia dell'alimentazione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1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Filosofia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Filosofia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1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Matematica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Matematica 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1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Fisica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Fisica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1300">
                <a:tc row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Scienze umane</a:t>
                      </a:r>
                      <a:endParaRPr/>
                    </a:p>
                  </a:txBody>
                  <a:tcPr marT="3800" marB="0" marR="3800" marL="3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Antropologia e psicologia delle scelte alimentari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130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Metodologie di  Ricerca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130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Tecniche di comunicazione in enogastronomia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1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Diritto ed Economia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Diritto ed economia del sistema agroalimentare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1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Scienze Motorie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Scienze Motorie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1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RC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RC o Alternativa alla RC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1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FRANCESE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Lingua francese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1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Inglese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Lingua inglese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1300"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Scienze naturali</a:t>
                      </a:r>
                      <a:endParaRPr/>
                    </a:p>
                  </a:txBody>
                  <a:tcPr marT="3800" marB="0" marR="3800" marL="3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Biologia e biochimica degli alimenti 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130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Chimica degli alimenti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1300"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Storia dell'arte</a:t>
                      </a:r>
                      <a:endParaRPr/>
                    </a:p>
                  </a:txBody>
                  <a:tcPr marT="3800" marB="0" marR="3800" marL="3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Storia dell'arte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130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Immagine del cibo nella cultura contemporanea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1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Scienze degli alimenti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Fisiologia della nutrizione, molecole del gusto e chimica degli alimenti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1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Lab. Enog. Sala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Laboratorio del Gusto: C.I.  Analisi sensoriale e tecnica di degustazione critica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7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Lab. Enog. Cucina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Laboratorio del Gusto: C.I.  Tecnica gastronomica e innovazione 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9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7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TOTALE ORE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31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31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34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34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34</a:t>
                      </a:r>
                      <a:endParaRPr/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800" marB="0" marR="3800" marL="38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f9438a16c8_2_0"/>
          <p:cNvSpPr/>
          <p:nvPr/>
        </p:nvSpPr>
        <p:spPr>
          <a:xfrm>
            <a:off x="2034009" y="2"/>
            <a:ext cx="12064" cy="10287000"/>
          </a:xfrm>
          <a:custGeom>
            <a:rect b="b" l="l" r="r" t="t"/>
            <a:pathLst>
              <a:path extrusionOk="0" h="10287000" w="12064">
                <a:moveTo>
                  <a:pt x="11574" y="10286997"/>
                </a:moveTo>
                <a:lnTo>
                  <a:pt x="0" y="10286997"/>
                </a:lnTo>
                <a:lnTo>
                  <a:pt x="0" y="0"/>
                </a:lnTo>
                <a:lnTo>
                  <a:pt x="11574" y="0"/>
                </a:lnTo>
                <a:lnTo>
                  <a:pt x="11574" y="1028699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gf9438a16c8_2_0"/>
          <p:cNvSpPr txBox="1"/>
          <p:nvPr>
            <p:ph idx="4294967295" type="title"/>
          </p:nvPr>
        </p:nvSpPr>
        <p:spPr>
          <a:xfrm>
            <a:off x="4003314" y="799667"/>
            <a:ext cx="2826300" cy="4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Perito del Turismo</a:t>
            </a:r>
            <a:endParaRPr/>
          </a:p>
        </p:txBody>
      </p:sp>
      <p:pic>
        <p:nvPicPr>
          <p:cNvPr descr="Pasta 3D e altre applicazioni alimentari di questo metodo di produzione" id="78" name="Google Shape;78;gf9438a16c8_2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57900" y="1430425"/>
            <a:ext cx="5448900" cy="3488400"/>
          </a:xfrm>
          <a:prstGeom prst="ellipse">
            <a:avLst/>
          </a:prstGeom>
          <a:noFill/>
          <a:ln cap="rnd" cmpd="sng" w="635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  <a:effectLst>
            <a:outerShdw blurRad="381000" sx="-80000" rotWithShape="0" dir="5400000" dist="292100" sy="-18000">
              <a:srgbClr val="000000">
                <a:alpha val="0"/>
              </a:srgbClr>
            </a:outerShdw>
          </a:effectLst>
        </p:spPr>
      </p:pic>
      <p:pic>
        <p:nvPicPr>
          <p:cNvPr id="79" name="Google Shape;79;gf9438a16c8_2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264310" y="4782456"/>
            <a:ext cx="5558987" cy="5558987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gf9438a16c8_2_0"/>
          <p:cNvSpPr txBox="1"/>
          <p:nvPr/>
        </p:nvSpPr>
        <p:spPr>
          <a:xfrm>
            <a:off x="10579250" y="2064950"/>
            <a:ext cx="6870600" cy="71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Laboratorio di Ingegneria Alimentare con le seguenti dotazioni:</a:t>
            </a:r>
            <a:endParaRPr b="1" i="0" sz="2100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 u="sng"/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Stampante 3D</a:t>
            </a:r>
            <a:endParaRPr/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Stampante 3D alimentare</a:t>
            </a:r>
            <a:endParaRPr/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Stampante 3D per dolci</a:t>
            </a:r>
            <a:endParaRPr/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Camera 360°</a:t>
            </a:r>
            <a:endParaRPr/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Scanner 3D</a:t>
            </a:r>
            <a:endParaRPr/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Drone</a:t>
            </a:r>
            <a:endParaRPr/>
          </a:p>
          <a:p>
            <a:pPr indent="-215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Laboratorio Web TV &amp; Show cooking:</a:t>
            </a:r>
            <a:endParaRPr sz="15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Struttura americana con 2 camere a 360° </a:t>
            </a:r>
            <a:endParaRPr/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Telecamere frontali</a:t>
            </a:r>
            <a:endParaRPr/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Regia con gestione dei carrelli delle telecamere dall’alto</a:t>
            </a:r>
            <a:endParaRPr/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Software di gestione</a:t>
            </a:r>
            <a:endParaRPr/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Pannelli luminosi</a:t>
            </a:r>
            <a:endParaRPr/>
          </a:p>
        </p:txBody>
      </p:sp>
      <p:pic>
        <p:nvPicPr>
          <p:cNvPr id="81" name="Google Shape;81;gf9438a16c8_2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68150" y="5784800"/>
            <a:ext cx="5338500" cy="3558900"/>
          </a:xfrm>
          <a:prstGeom prst="ellipse">
            <a:avLst/>
          </a:prstGeom>
          <a:noFill/>
          <a:ln cap="rnd" cmpd="sng" w="635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  <a:effectLst>
            <a:outerShdw blurRad="381000" sx="-80000" rotWithShape="0" dir="5400000" dist="292100" sy="-18000">
              <a:srgbClr val="000000">
                <a:alpha val="0"/>
              </a:srgbClr>
            </a:outerShdw>
          </a:effectLst>
        </p:spPr>
      </p:pic>
      <p:sp>
        <p:nvSpPr>
          <p:cNvPr id="82" name="Google Shape;82;gf9438a16c8_2_0"/>
          <p:cNvSpPr txBox="1"/>
          <p:nvPr/>
        </p:nvSpPr>
        <p:spPr>
          <a:xfrm rot="-5400000">
            <a:off x="-1582575" y="3179375"/>
            <a:ext cx="5729400" cy="11853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158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Arial"/>
              <a:buNone/>
            </a:pPr>
            <a:r>
              <a:rPr b="1" lang="en-US" sz="7700">
                <a:solidFill>
                  <a:srgbClr val="494429"/>
                </a:solidFill>
              </a:rPr>
              <a:t>Laboratori</a:t>
            </a:r>
            <a:endParaRPr b="0" i="0" sz="4100" u="none" cap="none" strike="noStrike">
              <a:solidFill>
                <a:srgbClr val="49442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gf9438a16c8_2_0"/>
          <p:cNvSpPr txBox="1"/>
          <p:nvPr/>
        </p:nvSpPr>
        <p:spPr>
          <a:xfrm>
            <a:off x="10579250" y="711800"/>
            <a:ext cx="7404900" cy="9543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Arial"/>
              <a:buNone/>
            </a:pPr>
            <a:r>
              <a:rPr b="1" lang="en-US" sz="6200">
                <a:solidFill>
                  <a:srgbClr val="888888"/>
                </a:solidFill>
              </a:rPr>
              <a:t>Laboratorio STEM</a:t>
            </a:r>
            <a:endParaRPr b="1" sz="6200">
              <a:solidFill>
                <a:srgbClr val="888888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"/>
          <p:cNvSpPr/>
          <p:nvPr/>
        </p:nvSpPr>
        <p:spPr>
          <a:xfrm>
            <a:off x="2034009" y="2"/>
            <a:ext cx="12064" cy="10287000"/>
          </a:xfrm>
          <a:custGeom>
            <a:rect b="b" l="l" r="r" t="t"/>
            <a:pathLst>
              <a:path extrusionOk="0" h="10287000" w="12064">
                <a:moveTo>
                  <a:pt x="11574" y="10286997"/>
                </a:moveTo>
                <a:lnTo>
                  <a:pt x="0" y="10286997"/>
                </a:lnTo>
                <a:lnTo>
                  <a:pt x="0" y="0"/>
                </a:lnTo>
                <a:lnTo>
                  <a:pt x="11574" y="0"/>
                </a:lnTo>
                <a:lnTo>
                  <a:pt x="11574" y="1028699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4"/>
          <p:cNvSpPr txBox="1"/>
          <p:nvPr>
            <p:ph idx="4294967295" type="title"/>
          </p:nvPr>
        </p:nvSpPr>
        <p:spPr>
          <a:xfrm>
            <a:off x="4003314" y="799667"/>
            <a:ext cx="2826300" cy="4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Perito del Turismo</a:t>
            </a:r>
            <a:endParaRPr/>
          </a:p>
        </p:txBody>
      </p:sp>
      <p:pic>
        <p:nvPicPr>
          <p:cNvPr descr="HT Board® protagonista durante il Test di Analisi Sensoriale presso UNISG |  LIC Packaging Spa" id="90" name="Google Shape;9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73725" y="1860600"/>
            <a:ext cx="6499800" cy="4875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91" name="Google Shape;91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264310" y="4782456"/>
            <a:ext cx="5558987" cy="5558987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4"/>
          <p:cNvSpPr txBox="1"/>
          <p:nvPr/>
        </p:nvSpPr>
        <p:spPr>
          <a:xfrm rot="-5400000">
            <a:off x="-1582575" y="3179375"/>
            <a:ext cx="5729400" cy="11853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158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Arial"/>
              <a:buNone/>
            </a:pPr>
            <a:r>
              <a:rPr b="1" lang="en-US" sz="7700">
                <a:solidFill>
                  <a:srgbClr val="494429"/>
                </a:solidFill>
              </a:rPr>
              <a:t>Laboratori</a:t>
            </a:r>
            <a:endParaRPr b="0" i="0" sz="4100" u="none" cap="none" strike="noStrike">
              <a:solidFill>
                <a:srgbClr val="49442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4"/>
          <p:cNvSpPr txBox="1"/>
          <p:nvPr/>
        </p:nvSpPr>
        <p:spPr>
          <a:xfrm>
            <a:off x="3147377" y="1860603"/>
            <a:ext cx="7173900" cy="542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Laboratorio di Analisi sensoriale e tecniche di degustazione critica:</a:t>
            </a:r>
            <a:endParaRPr sz="15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Ambiente innovativo per la valutazione delle caratteristiche di un prodotto attraverso gli organi di senso. Acquisizione di un linguaggio tecnico per la degustazione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Postazioni con cabine singole</a:t>
            </a:r>
            <a:endParaRPr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Tablet</a:t>
            </a:r>
            <a:endParaRPr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Camera con luci neutre</a:t>
            </a:r>
            <a:endParaRPr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Lab di preparazione degustazione</a:t>
            </a:r>
            <a:endParaRPr/>
          </a:p>
          <a:p>
            <a:pPr indent="-215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4"/>
          <p:cNvSpPr txBox="1"/>
          <p:nvPr/>
        </p:nvSpPr>
        <p:spPr>
          <a:xfrm>
            <a:off x="10445025" y="7474950"/>
            <a:ext cx="7404900" cy="6003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Arial"/>
              <a:buNone/>
            </a:pPr>
            <a:r>
              <a:rPr b="1" lang="en-US" sz="3900">
                <a:solidFill>
                  <a:srgbClr val="888888"/>
                </a:solidFill>
              </a:rPr>
              <a:t>Laboratorio Analisi Sensoriale</a:t>
            </a:r>
            <a:endParaRPr b="1" sz="3900">
              <a:solidFill>
                <a:srgbClr val="888888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f6e9a1ffe5_1_10"/>
          <p:cNvSpPr/>
          <p:nvPr/>
        </p:nvSpPr>
        <p:spPr>
          <a:xfrm>
            <a:off x="2034009" y="2"/>
            <a:ext cx="12064" cy="10287000"/>
          </a:xfrm>
          <a:custGeom>
            <a:rect b="b" l="l" r="r" t="t"/>
            <a:pathLst>
              <a:path extrusionOk="0" h="10287000" w="12064">
                <a:moveTo>
                  <a:pt x="11574" y="10286997"/>
                </a:moveTo>
                <a:lnTo>
                  <a:pt x="0" y="10286997"/>
                </a:lnTo>
                <a:lnTo>
                  <a:pt x="0" y="0"/>
                </a:lnTo>
                <a:lnTo>
                  <a:pt x="11574" y="0"/>
                </a:lnTo>
                <a:lnTo>
                  <a:pt x="11574" y="1028699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gf6e9a1ffe5_1_10"/>
          <p:cNvSpPr txBox="1"/>
          <p:nvPr>
            <p:ph idx="4294967295" type="title"/>
          </p:nvPr>
        </p:nvSpPr>
        <p:spPr>
          <a:xfrm>
            <a:off x="4003314" y="799667"/>
            <a:ext cx="2826300" cy="4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Perito del Turismo</a:t>
            </a:r>
            <a:endParaRPr/>
          </a:p>
        </p:txBody>
      </p:sp>
      <p:sp>
        <p:nvSpPr>
          <p:cNvPr id="101" name="Google Shape;101;gf6e9a1ffe5_1_10"/>
          <p:cNvSpPr txBox="1"/>
          <p:nvPr/>
        </p:nvSpPr>
        <p:spPr>
          <a:xfrm>
            <a:off x="1474896" y="757242"/>
            <a:ext cx="15840000" cy="11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ctr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US" sz="5600">
                <a:solidFill>
                  <a:srgbClr val="434343"/>
                </a:solidFill>
              </a:rPr>
              <a:t>PERCH</a:t>
            </a:r>
            <a:r>
              <a:rPr b="1" lang="en-US" sz="5700">
                <a:solidFill>
                  <a:srgbClr val="434343"/>
                </a:solidFill>
              </a:rPr>
              <a:t>É ISCRIVERSI?</a:t>
            </a:r>
            <a:endParaRPr b="0" i="0" sz="3500" u="none" cap="none" strike="noStrike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86360" rtl="0" algn="l">
              <a:lnSpc>
                <a:spcPct val="114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gf6e9a1ffe5_1_10"/>
          <p:cNvSpPr txBox="1"/>
          <p:nvPr/>
        </p:nvSpPr>
        <p:spPr>
          <a:xfrm rot="-5400000">
            <a:off x="-1489575" y="3436275"/>
            <a:ext cx="6091500" cy="20382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158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Arial"/>
              <a:buNone/>
            </a:pPr>
            <a:r>
              <a:rPr b="1" lang="en-US" sz="8000">
                <a:solidFill>
                  <a:srgbClr val="494429"/>
                </a:solidFill>
              </a:rPr>
              <a:t>Food valley</a:t>
            </a:r>
            <a:endParaRPr b="1" i="0" sz="8000" u="none" cap="none" strike="noStrike">
              <a:solidFill>
                <a:srgbClr val="49442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50000"/>
              </a:lnSpc>
              <a:spcBef>
                <a:spcPts val="177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t/>
            </a:r>
            <a:endParaRPr b="0" i="0" sz="5000" u="none" cap="none" strike="noStrike">
              <a:solidFill>
                <a:srgbClr val="49442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gf6e9a1ffe5_1_10"/>
          <p:cNvSpPr/>
          <p:nvPr/>
        </p:nvSpPr>
        <p:spPr>
          <a:xfrm>
            <a:off x="2581625" y="2225450"/>
            <a:ext cx="13590000" cy="6918600"/>
          </a:xfrm>
          <a:prstGeom prst="roundRect">
            <a:avLst>
              <a:gd fmla="val 16667" name="adj"/>
            </a:avLst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gf6e9a1ffe5_1_10"/>
          <p:cNvSpPr txBox="1"/>
          <p:nvPr/>
        </p:nvSpPr>
        <p:spPr>
          <a:xfrm>
            <a:off x="3158550" y="3005475"/>
            <a:ext cx="12585600" cy="48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</a:rPr>
              <a:t>La Gastronomia è una Scienza </a:t>
            </a:r>
            <a:endParaRPr b="1">
              <a:solidFill>
                <a:schemeClr val="lt1"/>
              </a:solidFill>
            </a:endParaRPr>
          </a:p>
          <a:p>
            <a:pPr indent="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</a:rPr>
              <a:t>Multidisciplinare</a:t>
            </a:r>
            <a:endParaRPr b="1">
              <a:solidFill>
                <a:schemeClr val="lt1"/>
              </a:solidFill>
            </a:endParaRPr>
          </a:p>
          <a:p>
            <a:pPr indent="-482600" lvl="0" marL="4572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●"/>
            </a:pPr>
            <a:r>
              <a:t/>
            </a:r>
            <a:endParaRPr sz="4000">
              <a:solidFill>
                <a:schemeClr val="lt1"/>
              </a:solidFill>
            </a:endParaRPr>
          </a:p>
          <a:p>
            <a:pPr indent="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</a:rPr>
              <a:t>Valorizzazione del Territorio e dei Prodotti Tipici</a:t>
            </a:r>
            <a:endParaRPr b="1">
              <a:solidFill>
                <a:schemeClr val="lt1"/>
              </a:solidFill>
            </a:endParaRPr>
          </a:p>
          <a:p>
            <a:pPr indent="-482600" lvl="0" marL="4572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●"/>
            </a:pPr>
            <a:r>
              <a:t/>
            </a:r>
            <a:endParaRPr sz="4000">
              <a:solidFill>
                <a:schemeClr val="lt1"/>
              </a:solidFill>
            </a:endParaRPr>
          </a:p>
          <a:p>
            <a:pPr indent="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</a:rPr>
              <a:t>Ricerca</a:t>
            </a:r>
            <a:r>
              <a:rPr b="1" lang="en-US" sz="4000">
                <a:solidFill>
                  <a:schemeClr val="lt1"/>
                </a:solidFill>
              </a:rPr>
              <a:t> di professionisti nelle Tecnologie Alimentari</a:t>
            </a:r>
            <a:endParaRPr b="1">
              <a:solidFill>
                <a:schemeClr val="lt1"/>
              </a:solidFill>
            </a:endParaRPr>
          </a:p>
        </p:txBody>
      </p:sp>
      <p:pic>
        <p:nvPicPr>
          <p:cNvPr id="105" name="Google Shape;105;gf6e9a1ffe5_1_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010650" y="3520800"/>
            <a:ext cx="6918599" cy="6918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f6e9a1ffe5_1_5"/>
          <p:cNvSpPr/>
          <p:nvPr/>
        </p:nvSpPr>
        <p:spPr>
          <a:xfrm>
            <a:off x="2034009" y="2"/>
            <a:ext cx="12064" cy="10287000"/>
          </a:xfrm>
          <a:custGeom>
            <a:rect b="b" l="l" r="r" t="t"/>
            <a:pathLst>
              <a:path extrusionOk="0" h="10287000" w="12064">
                <a:moveTo>
                  <a:pt x="11574" y="10286997"/>
                </a:moveTo>
                <a:lnTo>
                  <a:pt x="0" y="10286997"/>
                </a:lnTo>
                <a:lnTo>
                  <a:pt x="0" y="0"/>
                </a:lnTo>
                <a:lnTo>
                  <a:pt x="11574" y="0"/>
                </a:lnTo>
                <a:lnTo>
                  <a:pt x="11574" y="1028699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gf6e9a1ffe5_1_5"/>
          <p:cNvSpPr txBox="1"/>
          <p:nvPr>
            <p:ph idx="4294967295" type="title"/>
          </p:nvPr>
        </p:nvSpPr>
        <p:spPr>
          <a:xfrm>
            <a:off x="4003314" y="799667"/>
            <a:ext cx="2826300" cy="4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Perito del Turismo</a:t>
            </a:r>
            <a:endParaRPr/>
          </a:p>
        </p:txBody>
      </p:sp>
      <p:sp>
        <p:nvSpPr>
          <p:cNvPr id="112" name="Google Shape;112;gf6e9a1ffe5_1_5"/>
          <p:cNvSpPr txBox="1"/>
          <p:nvPr/>
        </p:nvSpPr>
        <p:spPr>
          <a:xfrm>
            <a:off x="2609773" y="1541801"/>
            <a:ext cx="15510952" cy="5522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86360" rtl="0" algn="ctr">
              <a:lnSpc>
                <a:spcPct val="114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 informazioni e approfondimenti scrivere a: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86360" rtl="0" algn="ctr">
              <a:lnSpc>
                <a:spcPct val="114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86360" rtl="0" algn="ctr">
              <a:lnSpc>
                <a:spcPct val="114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Tosi prof.ssa Roberta </a:t>
            </a:r>
            <a:r>
              <a:rPr b="0" i="0" lang="en-US" sz="2400" u="sng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roberta.tosi@motti.edu.it</a:t>
            </a:r>
            <a:r>
              <a:rPr b="0" i="0" lang="en-US" sz="24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86360" rtl="0" algn="ctr">
              <a:lnSpc>
                <a:spcPct val="114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Paladino prof. Giuseppe Salvatore  </a:t>
            </a:r>
            <a:r>
              <a:rPr b="0" i="0" lang="en-US" sz="2400" u="sng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giuseppesalvatore.paladino@motti.edu.it</a:t>
            </a:r>
            <a:endParaRPr b="0" i="0" sz="2400" u="none" cap="none" strike="noStrik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86360" rtl="0" algn="ctr">
              <a:lnSpc>
                <a:spcPct val="114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86360" rtl="0" algn="ctr">
              <a:lnSpc>
                <a:spcPct val="114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Sito web: </a:t>
            </a:r>
            <a:r>
              <a:rPr b="0" i="0" lang="en-US" sz="2400" u="sng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www.motti.edu.it</a:t>
            </a:r>
            <a:r>
              <a:rPr b="0" i="0" lang="en-US" sz="24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86360" rtl="0" algn="ctr">
              <a:lnSpc>
                <a:spcPct val="114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Telefono: 0522/383162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86360" rtl="0" algn="just">
              <a:lnSpc>
                <a:spcPct val="114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33333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33333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86360" rtl="0" algn="l">
              <a:lnSpc>
                <a:spcPct val="114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115570" rtl="0" algn="l">
              <a:lnSpc>
                <a:spcPct val="114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gf6e9a1ffe5_1_5"/>
          <p:cNvSpPr txBox="1"/>
          <p:nvPr/>
        </p:nvSpPr>
        <p:spPr>
          <a:xfrm rot="-5400000">
            <a:off x="215423" y="1331217"/>
            <a:ext cx="5294100" cy="25299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158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Arial"/>
              <a:buNone/>
            </a:pPr>
            <a:r>
              <a:rPr b="1" i="0" lang="en-US" sz="8600" u="none" cap="none" strike="noStrike">
                <a:solidFill>
                  <a:srgbClr val="494429"/>
                </a:solidFill>
                <a:latin typeface="Arial"/>
                <a:ea typeface="Arial"/>
                <a:cs typeface="Arial"/>
                <a:sym typeface="Arial"/>
              </a:rPr>
              <a:t>Contatti</a:t>
            </a:r>
            <a:endParaRPr b="1" i="0" sz="8600" u="none" cap="none" strike="noStrike">
              <a:solidFill>
                <a:srgbClr val="49442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77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t/>
            </a:r>
            <a:endParaRPr b="0" i="0" sz="5000" u="none" cap="none" strike="noStrike">
              <a:solidFill>
                <a:srgbClr val="FFB1A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4" name="Google Shape;114;gf6e9a1ffe5_1_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0" y="1139868"/>
            <a:ext cx="18294263" cy="9147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2021-05-26T11:07:15Z</dcterms:created>
  <dc:creator>beppepaladino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2021-05-26T00:00:00Z</vt:filetime>
  </property>
  <property fmtid="{D5CDD505-2E9C-101B-9397-08002B2CF9AE}" pid="3" name="Creator">
    <vt:lpwstr>Canva</vt:lpwstr>
  </property>
  <property fmtid="{D5CDD505-2E9C-101B-9397-08002B2CF9AE}" pid="4" name="LastSaved">
    <vt:filetime>2021-05-26T00:00:00Z</vt:filetime>
  </property>
</Properties>
</file>