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 b="def" i="def"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 b="def" i="def"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Shape 15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olo e sottotitol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/>
          <p:nvPr>
            <p:ph type="title"/>
          </p:nvPr>
        </p:nvSpPr>
        <p:spPr>
          <a:xfrm>
            <a:off x="673100" y="3835400"/>
            <a:ext cx="11658600" cy="3886200"/>
          </a:xfrm>
          <a:prstGeom prst="rect">
            <a:avLst/>
          </a:prstGeom>
        </p:spPr>
        <p:txBody>
          <a:bodyPr/>
          <a:lstStyle>
            <a:lvl1pPr>
              <a:defRPr spc="208" sz="10400">
                <a:solidFill>
                  <a:srgbClr val="FFFFF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12" name="Corpo livello uno…"/>
          <p:cNvSpPr txBox="1"/>
          <p:nvPr>
            <p:ph type="body" sz="quarter" idx="1"/>
          </p:nvPr>
        </p:nvSpPr>
        <p:spPr>
          <a:xfrm>
            <a:off x="673100" y="2070100"/>
            <a:ext cx="11658600" cy="1778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1pPr>
            <a:lvl2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2pPr>
            <a:lvl3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3pPr>
            <a:lvl4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4pPr>
            <a:lvl5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orpo livello uno…"/>
          <p:cNvSpPr txBox="1"/>
          <p:nvPr>
            <p:ph type="body" idx="1"/>
          </p:nvPr>
        </p:nvSpPr>
        <p:spPr>
          <a:xfrm>
            <a:off x="673100" y="1320800"/>
            <a:ext cx="11658600" cy="7467600"/>
          </a:xfrm>
          <a:prstGeom prst="rect">
            <a:avLst/>
          </a:prstGeom>
        </p:spPr>
        <p:txBody>
          <a:bodyPr anchor="ctr"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7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per pagin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Immagine"/>
          <p:cNvSpPr/>
          <p:nvPr>
            <p:ph type="pic" sz="half" idx="13"/>
          </p:nvPr>
        </p:nvSpPr>
        <p:spPr>
          <a:xfrm>
            <a:off x="6172200" y="4787900"/>
            <a:ext cx="6375400" cy="4145675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5" name="Immagine"/>
          <p:cNvSpPr/>
          <p:nvPr>
            <p:ph type="pic" sz="quarter" idx="14"/>
          </p:nvPr>
        </p:nvSpPr>
        <p:spPr>
          <a:xfrm>
            <a:off x="6333919" y="1079498"/>
            <a:ext cx="5918201" cy="3429001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6" name="Immagine"/>
          <p:cNvSpPr/>
          <p:nvPr>
            <p:ph type="pic" idx="15"/>
          </p:nvPr>
        </p:nvSpPr>
        <p:spPr>
          <a:xfrm>
            <a:off x="-321934" y="1080867"/>
            <a:ext cx="7686496" cy="7807542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7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2 per pagin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Immagine"/>
          <p:cNvSpPr/>
          <p:nvPr>
            <p:ph type="pic" idx="13"/>
          </p:nvPr>
        </p:nvSpPr>
        <p:spPr>
          <a:xfrm>
            <a:off x="5556601" y="1079500"/>
            <a:ext cx="7701342" cy="77851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5" name="Immagine"/>
          <p:cNvSpPr/>
          <p:nvPr>
            <p:ph type="pic" idx="14"/>
          </p:nvPr>
        </p:nvSpPr>
        <p:spPr>
          <a:xfrm>
            <a:off x="299347" y="1003300"/>
            <a:ext cx="7793714" cy="78994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6" name="Numero diapositiva"/>
          <p:cNvSpPr txBox="1"/>
          <p:nvPr>
            <p:ph type="sldNum" sz="quarter" idx="2"/>
          </p:nvPr>
        </p:nvSpPr>
        <p:spPr>
          <a:xfrm>
            <a:off x="6335522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zion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— Giovanni Mela"/>
          <p:cNvSpPr txBox="1"/>
          <p:nvPr>
            <p:ph type="body" sz="quarter" idx="13"/>
          </p:nvPr>
        </p:nvSpPr>
        <p:spPr>
          <a:xfrm>
            <a:off x="673100" y="6483350"/>
            <a:ext cx="11658600" cy="5588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pc="52" sz="2600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pPr/>
            <a:r>
              <a:t>— Giovanni Mela</a:t>
            </a:r>
          </a:p>
        </p:txBody>
      </p:sp>
      <p:sp>
        <p:nvSpPr>
          <p:cNvPr id="124" name="Inserisci qui una citazione."/>
          <p:cNvSpPr txBox="1"/>
          <p:nvPr>
            <p:ph type="body" sz="quarter" idx="14"/>
          </p:nvPr>
        </p:nvSpPr>
        <p:spPr>
          <a:xfrm>
            <a:off x="673100" y="4339939"/>
            <a:ext cx="11658600" cy="203546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464" sz="5800"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 defTabSz="914400"/>
            <a:r>
              <a:t>Inserisci qui una citazione.</a:t>
            </a:r>
          </a:p>
        </p:txBody>
      </p:sp>
      <p:sp>
        <p:nvSpPr>
          <p:cNvPr id="125" name="&quot;"/>
          <p:cNvSpPr txBox="1"/>
          <p:nvPr>
            <p:ph type="body" sz="quarter" idx="15"/>
          </p:nvPr>
        </p:nvSpPr>
        <p:spPr>
          <a:xfrm>
            <a:off x="6125089" y="7061200"/>
            <a:ext cx="756681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pc="180" sz="900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"</a:t>
            </a:r>
          </a:p>
        </p:txBody>
      </p:sp>
      <p:sp>
        <p:nvSpPr>
          <p:cNvPr id="126" name="&quot;"/>
          <p:cNvSpPr txBox="1"/>
          <p:nvPr>
            <p:ph type="body" sz="quarter" idx="16"/>
          </p:nvPr>
        </p:nvSpPr>
        <p:spPr>
          <a:xfrm>
            <a:off x="6125089" y="2565400"/>
            <a:ext cx="756681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pc="180" sz="900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"</a:t>
            </a:r>
          </a:p>
        </p:txBody>
      </p:sp>
      <p:sp>
        <p:nvSpPr>
          <p:cNvPr id="127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magine"/>
          <p:cNvSpPr/>
          <p:nvPr>
            <p:ph type="pic" idx="13"/>
          </p:nvPr>
        </p:nvSpPr>
        <p:spPr>
          <a:xfrm>
            <a:off x="0" y="0"/>
            <a:ext cx="15312005" cy="9956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o alternativ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Orizzonta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magine"/>
          <p:cNvSpPr/>
          <p:nvPr>
            <p:ph type="pic" idx="13"/>
          </p:nvPr>
        </p:nvSpPr>
        <p:spPr>
          <a:xfrm>
            <a:off x="533400" y="3492500"/>
            <a:ext cx="11938000" cy="7762817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Titolo Testo"/>
          <p:cNvSpPr txBox="1"/>
          <p:nvPr>
            <p:ph type="title"/>
          </p:nvPr>
        </p:nvSpPr>
        <p:spPr>
          <a:xfrm>
            <a:off x="673100" y="1168400"/>
            <a:ext cx="11658600" cy="1333500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pc="148" sz="7400">
                <a:solidFill>
                  <a:srgbClr val="FFFFF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22" name="Corpo livello uno…"/>
          <p:cNvSpPr txBox="1"/>
          <p:nvPr>
            <p:ph type="body" sz="quarter" idx="1"/>
          </p:nvPr>
        </p:nvSpPr>
        <p:spPr>
          <a:xfrm>
            <a:off x="673100" y="508000"/>
            <a:ext cx="11658600" cy="6731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Futura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Orizzontale alternativ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magine"/>
          <p:cNvSpPr/>
          <p:nvPr>
            <p:ph type="pic" idx="13"/>
          </p:nvPr>
        </p:nvSpPr>
        <p:spPr>
          <a:xfrm>
            <a:off x="876300" y="2304347"/>
            <a:ext cx="11239500" cy="730861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1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32" name="Corpo livello uno…"/>
          <p:cNvSpPr txBox="1"/>
          <p:nvPr>
            <p:ph type="body" sz="quarter" idx="1"/>
          </p:nvPr>
        </p:nvSpPr>
        <p:spPr>
          <a:xfrm>
            <a:off x="673100" y="1320800"/>
            <a:ext cx="11658600" cy="4953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1pPr>
            <a:lvl2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2pPr>
            <a:lvl3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3pPr>
            <a:lvl4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4pPr>
            <a:lvl5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- Centra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olo Testo"/>
          <p:cNvSpPr txBox="1"/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pc="208" sz="10400">
                <a:solidFill>
                  <a:srgbClr val="FFFFF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4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- Centrato alternativ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/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pc="208" sz="10400"/>
            </a:lvl1pPr>
          </a:lstStyle>
          <a:p>
            <a:pPr/>
            <a:r>
              <a:t>Titolo Testo</a:t>
            </a:r>
          </a:p>
        </p:txBody>
      </p:sp>
      <p:sp>
        <p:nvSpPr>
          <p:cNvPr id="49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Vertica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Immagine"/>
          <p:cNvSpPr/>
          <p:nvPr>
            <p:ph type="pic" idx="13"/>
          </p:nvPr>
        </p:nvSpPr>
        <p:spPr>
          <a:xfrm>
            <a:off x="3630632" y="977900"/>
            <a:ext cx="10604501" cy="7881475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7" name="Titolo Testo"/>
          <p:cNvSpPr txBox="1"/>
          <p:nvPr>
            <p:ph type="title"/>
          </p:nvPr>
        </p:nvSpPr>
        <p:spPr>
          <a:xfrm>
            <a:off x="673100" y="4191000"/>
            <a:ext cx="4889500" cy="3581400"/>
          </a:xfrm>
          <a:prstGeom prst="rect">
            <a:avLst/>
          </a:prstGeom>
        </p:spPr>
        <p:txBody>
          <a:bodyPr/>
          <a:lstStyle>
            <a:lvl1pPr algn="l">
              <a:lnSpc>
                <a:spcPct val="80000"/>
              </a:lnSpc>
              <a:defRPr spc="148" sz="7400"/>
            </a:lvl1pPr>
          </a:lstStyle>
          <a:p>
            <a:pPr/>
            <a:r>
              <a:t>Titolo Testo</a:t>
            </a:r>
          </a:p>
        </p:txBody>
      </p:sp>
      <p:sp>
        <p:nvSpPr>
          <p:cNvPr id="58" name="Corpo livello uno…"/>
          <p:cNvSpPr txBox="1"/>
          <p:nvPr>
            <p:ph type="body" sz="quarter" idx="1"/>
          </p:nvPr>
        </p:nvSpPr>
        <p:spPr>
          <a:xfrm>
            <a:off x="673100" y="2844800"/>
            <a:ext cx="4889500" cy="13589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Futura"/>
              </a:defRPr>
            </a:lvl1pPr>
            <a:lvl2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Futura"/>
              </a:defRPr>
            </a:lvl2pPr>
            <a:lvl3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Futura"/>
              </a:defRPr>
            </a:lvl3pPr>
            <a:lvl4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Futura"/>
              </a:defRPr>
            </a:lvl4pPr>
            <a:lvl5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Futura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9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donec quis nunc"/>
          <p:cNvSpPr txBox="1"/>
          <p:nvPr>
            <p:ph type="body" sz="quarter" idx="13"/>
          </p:nvPr>
        </p:nvSpPr>
        <p:spPr>
          <a:xfrm>
            <a:off x="673100" y="1320800"/>
            <a:ext cx="11658600" cy="5362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/>
            <a:r>
              <a:t>donec quis nunc</a:t>
            </a:r>
          </a:p>
        </p:txBody>
      </p:sp>
      <p:sp>
        <p:nvSpPr>
          <p:cNvPr id="67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6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onec quis nunc"/>
          <p:cNvSpPr txBox="1"/>
          <p:nvPr>
            <p:ph type="body" sz="quarter" idx="13"/>
          </p:nvPr>
        </p:nvSpPr>
        <p:spPr>
          <a:xfrm>
            <a:off x="673100" y="1320800"/>
            <a:ext cx="11658600" cy="5362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/>
            <a:r>
              <a:t>donec quis nunc</a:t>
            </a:r>
          </a:p>
        </p:txBody>
      </p:sp>
      <p:sp>
        <p:nvSpPr>
          <p:cNvPr id="76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77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8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, punti elenco e f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Immagine"/>
          <p:cNvSpPr/>
          <p:nvPr>
            <p:ph type="pic" idx="13"/>
          </p:nvPr>
        </p:nvSpPr>
        <p:spPr>
          <a:xfrm>
            <a:off x="4701080" y="2297102"/>
            <a:ext cx="8877139" cy="6597667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donec quis nunc"/>
          <p:cNvSpPr txBox="1"/>
          <p:nvPr>
            <p:ph type="body" sz="quarter" idx="14"/>
          </p:nvPr>
        </p:nvSpPr>
        <p:spPr>
          <a:xfrm>
            <a:off x="673100" y="1320800"/>
            <a:ext cx="11658600" cy="5362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4" sz="2600"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/>
            <a:r>
              <a:t>donec quis nunc</a:t>
            </a:r>
          </a:p>
        </p:txBody>
      </p:sp>
      <p:sp>
        <p:nvSpPr>
          <p:cNvPr id="87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88" name="Corpo livello uno…"/>
          <p:cNvSpPr txBox="1"/>
          <p:nvPr>
            <p:ph type="body" sz="half" idx="1"/>
          </p:nvPr>
        </p:nvSpPr>
        <p:spPr>
          <a:xfrm>
            <a:off x="673100" y="2603500"/>
            <a:ext cx="4775200" cy="6019800"/>
          </a:xfrm>
          <a:prstGeom prst="rect">
            <a:avLst/>
          </a:prstGeom>
        </p:spPr>
        <p:txBody>
          <a:bodyPr/>
          <a:lstStyle>
            <a:lvl1pPr>
              <a:spcBef>
                <a:spcPts val="2800"/>
              </a:spcBef>
              <a:defRPr spc="48" sz="2400"/>
            </a:lvl1pPr>
            <a:lvl2pPr>
              <a:spcBef>
                <a:spcPts val="2800"/>
              </a:spcBef>
              <a:defRPr spc="48" sz="2400"/>
            </a:lvl2pPr>
            <a:lvl3pPr>
              <a:spcBef>
                <a:spcPts val="2800"/>
              </a:spcBef>
              <a:defRPr spc="48" sz="2400"/>
            </a:lvl3pPr>
            <a:lvl4pPr>
              <a:spcBef>
                <a:spcPts val="2800"/>
              </a:spcBef>
              <a:defRPr spc="48" sz="2400"/>
            </a:lvl4pPr>
            <a:lvl5pPr>
              <a:spcBef>
                <a:spcPts val="2800"/>
              </a:spcBef>
              <a:defRPr spc="48" sz="24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9" name="Numero diapositiva"/>
          <p:cNvSpPr txBox="1"/>
          <p:nvPr>
            <p:ph type="sldNum" sz="quarter" idx="2"/>
          </p:nvPr>
        </p:nvSpPr>
        <p:spPr>
          <a:xfrm>
            <a:off x="6338817" y="9235547"/>
            <a:ext cx="327168" cy="3376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/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Corpo livello uno…"/>
          <p:cNvSpPr txBox="1"/>
          <p:nvPr>
            <p:ph type="body" idx="1"/>
          </p:nvPr>
        </p:nvSpPr>
        <p:spPr>
          <a:xfrm>
            <a:off x="673100" y="2387600"/>
            <a:ext cx="11658600" cy="645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6338817" y="9234278"/>
            <a:ext cx="327168" cy="3376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cap="all" spc="28" sz="1400">
                <a:solidFill>
                  <a:srgbClr val="9A958E"/>
                </a:solidFill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1pPr>
      <a:lvl2pPr marL="0" marR="0" indent="3429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2pPr>
      <a:lvl3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3pPr>
      <a:lvl4pPr marL="0" marR="0" indent="10287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4pPr>
      <a:lvl5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5pPr>
      <a:lvl6pPr marL="0" marR="0" indent="17145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6pPr>
      <a:lvl7pPr marL="0" marR="0" indent="2057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7pPr>
      <a:lvl8pPr marL="0" marR="0" indent="24003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8pPr>
      <a:lvl9pPr marL="0" marR="0" indent="2743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solidFill>
            <a:srgbClr val="5B5854"/>
          </a:solidFill>
          <a:uFillTx/>
          <a:latin typeface="+mn-lt"/>
          <a:ea typeface="+mn-ea"/>
          <a:cs typeface="+mn-cs"/>
          <a:sym typeface="Futura"/>
        </a:defRPr>
      </a:lvl9pPr>
    </p:titleStyle>
    <p:bodyStyle>
      <a:lvl1pPr marL="381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1pPr>
      <a:lvl2pPr marL="762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2pPr>
      <a:lvl3pPr marL="1143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3pPr>
      <a:lvl4pPr marL="1524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4pPr>
      <a:lvl5pPr marL="1905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5pPr>
      <a:lvl6pPr marL="2286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6pPr>
      <a:lvl7pPr marL="2667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7pPr>
      <a:lvl8pPr marL="3048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8pPr>
      <a:lvl9pPr marL="3429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9pPr>
    </p:bodyStyle>
    <p:other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1pPr>
      <a:lvl2pPr marL="0" marR="0" indent="228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2pPr>
      <a:lvl3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3pPr>
      <a:lvl4pPr marL="0" marR="0" indent="685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4pPr>
      <a:lvl5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5pPr>
      <a:lvl6pPr marL="0" marR="0" indent="11430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6pPr>
      <a:lvl7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7pPr>
      <a:lvl8pPr marL="0" marR="0" indent="1600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8pPr>
      <a:lvl9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Futur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upport.google.com/edu/classroom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hyperlink" Target="mailto:nomecognome@ic6modena.edu.it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5">
            <a:satOff val="-10854"/>
            <a:lumOff val="-10463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uida google classroom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Guida google classroom</a:t>
            </a:r>
          </a:p>
        </p:txBody>
      </p:sp>
      <p:sp>
        <p:nvSpPr>
          <p:cNvPr id="159" name="Ic6 modena"/>
          <p:cNvSpPr txBox="1"/>
          <p:nvPr>
            <p:ph type="subTitle" sz="quarter" idx="1"/>
          </p:nvPr>
        </p:nvSpPr>
        <p:spPr>
          <a:xfrm>
            <a:off x="673100" y="889000"/>
            <a:ext cx="11658600" cy="1778000"/>
          </a:xfrm>
          <a:prstGeom prst="rect">
            <a:avLst/>
          </a:prstGeom>
        </p:spPr>
        <p:txBody>
          <a:bodyPr/>
          <a:lstStyle/>
          <a:p>
            <a:pPr/>
            <a:r>
              <a:t>Ic6 modena </a:t>
            </a:r>
          </a:p>
        </p:txBody>
      </p:sp>
      <p:sp>
        <p:nvSpPr>
          <p:cNvPr id="160" name="Per gli insegnanti"/>
          <p:cNvSpPr txBox="1"/>
          <p:nvPr/>
        </p:nvSpPr>
        <p:spPr>
          <a:xfrm>
            <a:off x="5097729" y="8070850"/>
            <a:ext cx="2580742" cy="520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/>
            <a:r>
              <a:t>Per gli insegnanti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page8image30716720.png" descr="page8image3071672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1730599"/>
            <a:ext cx="10782449" cy="606512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sp>
        <p:nvSpPr>
          <p:cNvPr id="199" name="Testo"/>
          <p:cNvSpPr txBox="1"/>
          <p:nvPr/>
        </p:nvSpPr>
        <p:spPr>
          <a:xfrm>
            <a:off x="1930400" y="2305050"/>
            <a:ext cx="152400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 </a:t>
            </a:r>
          </a:p>
        </p:txBody>
      </p:sp>
      <p:sp>
        <p:nvSpPr>
          <p:cNvPr id="200" name="CLICCANDO SUL FILE DELL’ALUNNO CHE HA CONSEGNATO IL COMPITO POTREMO CORREGGERLO AGGIUNGENDO COMMENTI"/>
          <p:cNvSpPr txBox="1"/>
          <p:nvPr/>
        </p:nvSpPr>
        <p:spPr>
          <a:xfrm>
            <a:off x="9169896" y="1418232"/>
            <a:ext cx="2947740" cy="584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spcBef>
                <a:spcPts val="3400"/>
              </a:spcBef>
              <a:defRPr spc="56" sz="2800"/>
            </a:lvl1pPr>
          </a:lstStyle>
          <a:p>
            <a:pPr/>
            <a:r>
              <a:t>CLICCANDO SUL FILE DELL’ALUNNO CHE HA CONSEGNATO IL COMPITO POTREMO CORREGGERLO AGGIUNGENDO COMMENTI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https://support.google.com/edu/classroom"/>
          <p:cNvSpPr txBox="1"/>
          <p:nvPr>
            <p:ph type="body" idx="13"/>
          </p:nvPr>
        </p:nvSpPr>
        <p:spPr>
          <a:xfrm>
            <a:off x="673100" y="4267200"/>
            <a:ext cx="11658600" cy="980765"/>
          </a:xfrm>
          <a:prstGeom prst="rect">
            <a:avLst/>
          </a:prstGeom>
        </p:spPr>
        <p:txBody>
          <a:bodyPr/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https://support.google.com/edu/classroom</a:t>
            </a:r>
          </a:p>
        </p:txBody>
      </p:sp>
      <p:sp>
        <p:nvSpPr>
          <p:cNvPr id="203" name="Guida ufficiale"/>
          <p:cNvSpPr txBox="1"/>
          <p:nvPr>
            <p:ph type="title"/>
          </p:nvPr>
        </p:nvSpPr>
        <p:spPr>
          <a:xfrm>
            <a:off x="673100" y="3327400"/>
            <a:ext cx="11658600" cy="749300"/>
          </a:xfrm>
          <a:prstGeom prst="rect">
            <a:avLst/>
          </a:prstGeom>
        </p:spPr>
        <p:txBody>
          <a:bodyPr/>
          <a:lstStyle>
            <a:lvl1pPr defTabSz="452627">
              <a:defRPr spc="79" sz="3959"/>
            </a:lvl1pPr>
          </a:lstStyle>
          <a:p>
            <a:pPr/>
            <a:r>
              <a:t>Guida ufficiale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er partire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Per partire </a:t>
            </a:r>
          </a:p>
        </p:txBody>
      </p:sp>
      <p:sp>
        <p:nvSpPr>
          <p:cNvPr id="163" name="Come utilizzare classroo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2627">
              <a:defRPr spc="79" sz="3959"/>
            </a:lvl1pPr>
          </a:lstStyle>
          <a:p>
            <a:pPr/>
            <a:r>
              <a:t>Come utilizzare classroom</a:t>
            </a:r>
          </a:p>
        </p:txBody>
      </p:sp>
      <p:sp>
        <p:nvSpPr>
          <p:cNvPr id="164" name="Con il proprio account google  nomecognome@ic6modena.edu.it attivato andare qui e cliccare sopra, appariranno le app di google suite, tra cui classroom:"/>
          <p:cNvSpPr txBox="1"/>
          <p:nvPr>
            <p:ph type="body" idx="1"/>
          </p:nvPr>
        </p:nvSpPr>
        <p:spPr>
          <a:xfrm>
            <a:off x="673100" y="2040359"/>
            <a:ext cx="11658600" cy="7552482"/>
          </a:xfrm>
          <a:prstGeom prst="rect">
            <a:avLst/>
          </a:prstGeom>
        </p:spPr>
        <p:txBody>
          <a:bodyPr/>
          <a:lstStyle/>
          <a:p>
            <a:pPr marL="152399" indent="-152399" defTabSz="182880">
              <a:spcBef>
                <a:spcPts val="1300"/>
              </a:spcBef>
              <a:defRPr spc="36" sz="1800"/>
            </a:pPr>
            <a:r>
              <a:t>Con il proprio account google  </a:t>
            </a:r>
            <a:r>
              <a:rPr u="sng">
                <a:hlinkClick r:id="rId2" invalidUrl="" action="" tgtFrame="" tooltip="" history="1" highlightClick="0" endSnd="0"/>
              </a:rPr>
              <a:t>nomecognome@ic6modena.edu.it</a:t>
            </a:r>
            <a:r>
              <a:t> attivato andare qui e cliccare sopra, appariranno le app di google suite, tra cui classroom: </a:t>
            </a: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  <a:p>
            <a:pPr marL="152400" indent="-152400" defTabSz="182880">
              <a:spcBef>
                <a:spcPts val="1300"/>
              </a:spcBef>
              <a:defRPr spc="22" sz="1120"/>
            </a:pPr>
          </a:p>
        </p:txBody>
      </p:sp>
      <p:pic>
        <p:nvPicPr>
          <p:cNvPr id="165" name="Schermata 2020-03-10 alle 15.18.09.png" descr="Schermata 2020-03-10 alle 15.18.09.png"/>
          <p:cNvPicPr>
            <a:picLocks noChangeAspect="1"/>
          </p:cNvPicPr>
          <p:nvPr/>
        </p:nvPicPr>
        <p:blipFill>
          <a:blip r:embed="rId3">
            <a:extLst/>
          </a:blip>
          <a:srcRect l="51743" t="5817" r="1170" b="47096"/>
          <a:stretch>
            <a:fillRect/>
          </a:stretch>
        </p:blipFill>
        <p:spPr>
          <a:xfrm>
            <a:off x="1857909" y="3530203"/>
            <a:ext cx="3118111" cy="246479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pic>
        <p:nvPicPr>
          <p:cNvPr id="166" name="Schermata 2020-03-10 alle 15.21.55.png" descr="Schermata 2020-03-10 alle 15.21.5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35255" y="3267080"/>
            <a:ext cx="3305697" cy="425018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Un volta entrati la prima cosa da fare è creare una classe:"/>
          <p:cNvSpPr txBox="1"/>
          <p:nvPr>
            <p:ph type="title"/>
          </p:nvPr>
        </p:nvSpPr>
        <p:spPr>
          <a:xfrm>
            <a:off x="673100" y="-546100"/>
            <a:ext cx="11658600" cy="3568700"/>
          </a:xfrm>
          <a:prstGeom prst="rect">
            <a:avLst/>
          </a:prstGeom>
        </p:spPr>
        <p:txBody>
          <a:bodyPr/>
          <a:lstStyle>
            <a:lvl1pPr marL="381000" indent="-381000" algn="l"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cap="none" spc="56" sz="2800"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pPr/>
            <a:r>
              <a:t>Un volta entrati la prima cosa da fare è creare una classe:</a:t>
            </a:r>
          </a:p>
        </p:txBody>
      </p:sp>
      <p:pic>
        <p:nvPicPr>
          <p:cNvPr id="169" name="Schermata 2020-03-10 alle 15.25.56.png" descr="Schermata 2020-03-10 alle 15.25.5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4202" y="1558613"/>
            <a:ext cx="5376395" cy="273922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pic>
        <p:nvPicPr>
          <p:cNvPr id="170" name="Schermata 2020-03-10 alle 15.32.53.png" descr="Schermata 2020-03-10 alle 15.32.53.png"/>
          <p:cNvPicPr>
            <a:picLocks noChangeAspect="1"/>
          </p:cNvPicPr>
          <p:nvPr/>
        </p:nvPicPr>
        <p:blipFill>
          <a:blip r:embed="rId3">
            <a:extLst/>
          </a:blip>
          <a:srcRect l="7786" t="1667" r="26172" b="5699"/>
          <a:stretch>
            <a:fillRect/>
          </a:stretch>
        </p:blipFill>
        <p:spPr>
          <a:xfrm>
            <a:off x="3433374" y="5446535"/>
            <a:ext cx="5255052" cy="414619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sp>
        <p:nvSpPr>
          <p:cNvPr id="171" name="Apparirà la finestra con il nome del corso ed un  codice. Avrai in alto 4 voci:STREAM, Lavori del corso, Persone e Voti."/>
          <p:cNvSpPr txBox="1"/>
          <p:nvPr/>
        </p:nvSpPr>
        <p:spPr>
          <a:xfrm>
            <a:off x="922172" y="4432300"/>
            <a:ext cx="11554359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marL="380999" indent="-380999" algn="l"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spc="52" sz="2600"/>
            </a:lvl1pPr>
          </a:lstStyle>
          <a:p>
            <a:pPr/>
            <a:r>
              <a:t>Apparirà la finestra con il nome del corso ed un  codice. Avrai in alto 4 voci:STREAM, Lavori del corso, Persone e Voti.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La prima cosa da fare è aggiungere gli studenti, per cui vado su PERSONE cliccando su invita studenti a dx c’è la sagoma di un omino con il +.…"/>
          <p:cNvSpPr txBox="1"/>
          <p:nvPr>
            <p:ph type="body" idx="1"/>
          </p:nvPr>
        </p:nvSpPr>
        <p:spPr>
          <a:xfrm>
            <a:off x="355600" y="1320800"/>
            <a:ext cx="11658600" cy="7467600"/>
          </a:xfrm>
          <a:prstGeom prst="rect">
            <a:avLst/>
          </a:prstGeom>
        </p:spPr>
        <p:txBody>
          <a:bodyPr anchor="t"/>
          <a:lstStyle/>
          <a:p>
            <a:pPr/>
            <a:r>
              <a:t>La prima cosa da fare è aggiungere gli studenti, per cui vado su PERSONE cliccando su invita studenti a dx c’è la sagoma di un omino con il +. </a:t>
            </a:r>
          </a:p>
          <a:p>
            <a:pPr/>
          </a:p>
          <a:p>
            <a:pPr/>
          </a:p>
          <a:p>
            <a:pPr/>
            <a:r>
              <a:t>È possibile incollare direttamente la lista delle mail degli alunni fornita dalla scuola. </a:t>
            </a:r>
          </a:p>
        </p:txBody>
      </p:sp>
      <p:pic>
        <p:nvPicPr>
          <p:cNvPr id="174" name="Schermata 2020-03-10 alle 15.41.30.png" descr="Schermata 2020-03-10 alle 15.41.3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77079" y="2552700"/>
            <a:ext cx="2815642" cy="223758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pic>
        <p:nvPicPr>
          <p:cNvPr id="175" name="Schermata 2020-03-10 alle 15.44.47.png" descr="Schermata 2020-03-10 alle 15.44.4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5248" y="6187109"/>
            <a:ext cx="3627304" cy="280102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pic>
        <p:nvPicPr>
          <p:cNvPr id="176" name="Schermata 2020-03-10 alle 15.57.38.png" descr="Schermata 2020-03-10 alle 15.57.3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06182" y="6726712"/>
            <a:ext cx="2458431" cy="172182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pic>
        <p:nvPicPr>
          <p:cNvPr id="177" name="Schermata 2020-03-10 alle 15.57.52.png" descr="Schermata 2020-03-10 alle 15.57.5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505121" y="6348207"/>
            <a:ext cx="3296352" cy="226418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Vado su LAVORI DEL CORSO"/>
          <p:cNvSpPr txBox="1"/>
          <p:nvPr>
            <p:ph type="body" idx="13"/>
          </p:nvPr>
        </p:nvSpPr>
        <p:spPr>
          <a:xfrm>
            <a:off x="-2489200" y="1884517"/>
            <a:ext cx="11658600" cy="536266"/>
          </a:xfrm>
          <a:prstGeom prst="rect">
            <a:avLst/>
          </a:prstGeom>
        </p:spPr>
        <p:txBody>
          <a:bodyPr/>
          <a:lstStyle/>
          <a:p>
            <a:pPr/>
            <a:r>
              <a:t>Vado su LAVORI DEL CORSO</a:t>
            </a:r>
          </a:p>
        </p:txBody>
      </p:sp>
      <p:sp>
        <p:nvSpPr>
          <p:cNvPr id="180" name="Come assegnare un compi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2627">
              <a:defRPr spc="79" sz="3959"/>
            </a:lvl1pPr>
          </a:lstStyle>
          <a:p>
            <a:pPr/>
            <a:r>
              <a:t>Come assegnare un compito </a:t>
            </a:r>
          </a:p>
        </p:txBody>
      </p:sp>
      <p:pic>
        <p:nvPicPr>
          <p:cNvPr id="181" name="Schermata 2020-03-10 alle 15.47.25.png" descr="Schermata 2020-03-10 alle 15.47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99398" y="2667924"/>
            <a:ext cx="6130797" cy="47938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chermata 2020-03-10 alle 15.50.14.png" descr="Schermata 2020-03-10 alle 15.50.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79549" y="2816303"/>
            <a:ext cx="6335848" cy="512993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sp>
        <p:nvSpPr>
          <p:cNvPr id="184" name="Posso creare compiti e domande, inserire pdf già pronti cliccando su MATERIALI."/>
          <p:cNvSpPr txBox="1"/>
          <p:nvPr/>
        </p:nvSpPr>
        <p:spPr>
          <a:xfrm>
            <a:off x="837567" y="908050"/>
            <a:ext cx="10948666" cy="1358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/>
          </a:lstStyle>
          <a:p>
            <a:pPr/>
            <a:r>
              <a:t>Posso creare compiti e domande, inserire pdf già pronti cliccando su MATERIALI. </a:t>
            </a:r>
          </a:p>
        </p:txBody>
      </p:sp>
      <p:sp>
        <p:nvSpPr>
          <p:cNvPr id="185" name="Linea"/>
          <p:cNvSpPr/>
          <p:nvPr/>
        </p:nvSpPr>
        <p:spPr>
          <a:xfrm flipV="1">
            <a:off x="2717800" y="5430738"/>
            <a:ext cx="736799" cy="398562"/>
          </a:xfrm>
          <a:prstGeom prst="line">
            <a:avLst/>
          </a:prstGeom>
          <a:ln w="25400">
            <a:solidFill>
              <a:schemeClr val="accent5">
                <a:alpha val="75000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cap="all" spc="32" sz="1600">
                <a:latin typeface="+mn-lt"/>
                <a:ea typeface="+mn-ea"/>
                <a:cs typeface="+mn-cs"/>
                <a:sym typeface="Futur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chermata 2020-03-10 alle 15.54.39.png" descr="Schermata 2020-03-10 alle 15.54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16739" y="2381740"/>
            <a:ext cx="5574502" cy="442347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sp>
        <p:nvSpPr>
          <p:cNvPr id="188" name="Creato il compito si può aggiungere materiale cliccando su aggiungi oppure cercarne di nuovi;…"/>
          <p:cNvSpPr txBox="1"/>
          <p:nvPr/>
        </p:nvSpPr>
        <p:spPr>
          <a:xfrm>
            <a:off x="276624" y="977899"/>
            <a:ext cx="12523318" cy="764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/>
            <a:r>
              <a:t>Creato il compito si può aggiungere materiale cliccando su aggiungi oppure cercarne di nuovi; </a:t>
            </a:r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</a:p>
          <a:p>
            <a:pPr algn="l"/>
            <a:r>
              <a:t>Finito il compito si clicca in alto a dx su ASSEGNA si può scegliere di assegnarlo ad alcuni studenti oppure a tutti. Avrai sotto controllo chi lo ha consegnato, chi lo ha solamente ricevuto e a chi hai dato il voto.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onsegna e valutazio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2627">
              <a:defRPr spc="79" sz="3959"/>
            </a:lvl1pPr>
          </a:lstStyle>
          <a:p>
            <a:pPr/>
            <a:r>
              <a:t>Consegna e valutazione </a:t>
            </a:r>
          </a:p>
        </p:txBody>
      </p:sp>
      <p:sp>
        <p:nvSpPr>
          <p:cNvPr id="191" name="Visualizzazione, assegnazione del voto e restituzione di un compito"/>
          <p:cNvSpPr txBox="1"/>
          <p:nvPr/>
        </p:nvSpPr>
        <p:spPr>
          <a:xfrm>
            <a:off x="406400" y="2209800"/>
            <a:ext cx="10200085" cy="208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lnSpc>
                <a:spcPts val="11200"/>
              </a:lnSpc>
              <a:spcBef>
                <a:spcPts val="1200"/>
              </a:spcBef>
              <a:defRPr sz="4800">
                <a:solidFill>
                  <a:srgbClr val="666666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Visualizzazione, assegnazione del voto e restituzione di un compito </a:t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192" name="Un esempio di utilizzo didattico…"/>
          <p:cNvSpPr txBox="1"/>
          <p:nvPr/>
        </p:nvSpPr>
        <p:spPr>
          <a:xfrm>
            <a:off x="1704975" y="4645335"/>
            <a:ext cx="8959851" cy="299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ts val="7500"/>
              </a:lnSpc>
              <a:spcBef>
                <a:spcPts val="1200"/>
              </a:spcBef>
              <a:defRPr sz="3200">
                <a:solidFill>
                  <a:srgbClr val="4A86E8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Un esempio di utilizzo didattico </a:t>
            </a:r>
            <a:endParaRPr sz="1200">
              <a:solidFill>
                <a:srgbClr val="000000"/>
              </a:solidFill>
            </a:endParaRPr>
          </a:p>
          <a:p>
            <a:pPr algn="l">
              <a:lnSpc>
                <a:spcPts val="7500"/>
              </a:lnSpc>
              <a:spcBef>
                <a:spcPts val="1200"/>
              </a:spcBef>
              <a:defRPr sz="3200">
                <a:solidFill>
                  <a:srgbClr val="666666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SCENARIO:</a:t>
            </a:r>
            <a:br/>
            <a:r>
              <a:t>Il docente di Italiano chiede alla classe la stesura di un testo espressivo di una pagina dal titolo</a:t>
            </a:r>
            <a:br/>
            <a:r>
              <a:rPr i="1"/>
              <a:t>"Caro diario, ti racconto la mia giornata…”</a:t>
            </a:r>
            <a:r>
              <a:rPr sz="1466">
                <a:solidFill>
                  <a:srgbClr val="434343"/>
                </a:solidFill>
                <a:latin typeface="Georgia"/>
                <a:ea typeface="Georgia"/>
                <a:cs typeface="Georgia"/>
                <a:sym typeface="Georgia"/>
              </a:rPr>
              <a:t>. </a:t>
            </a:r>
            <a:endParaRPr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ER VISUALIZZARE I LAVORI CONSEGNATI DAI PROPRI STUDENTI CI SI DEVE RECARE NELLO “STREAM” OPPURE NELLA SEZIONE “LAVORI DEL CORSO” CLICCARE QUINDI SU “CONSEGNATI"/>
          <p:cNvSpPr txBox="1"/>
          <p:nvPr/>
        </p:nvSpPr>
        <p:spPr>
          <a:xfrm>
            <a:off x="6604000" y="1562100"/>
            <a:ext cx="5252698" cy="551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3400"/>
              </a:spcBef>
              <a:defRPr spc="56" sz="2800"/>
            </a:pPr>
          </a:p>
          <a:p>
            <a:pPr algn="l">
              <a:spcBef>
                <a:spcPts val="3400"/>
              </a:spcBef>
              <a:defRPr spc="56" sz="2800"/>
            </a:pPr>
            <a:r>
              <a:t>PER VISUALIZZARE I LAVORI CONSEGNATI DAI PROPRI STUDENTI CI SI DEVE RECARE NELLO “STREAM” OPPURE NELLA SEZIONE “LAVORI DEL CORSO” CLICCARE QUINDI SU “CONSEGNATI </a:t>
            </a:r>
            <a:endParaRPr spc="24" sz="1200">
              <a:solidFill>
                <a:srgbClr val="000000"/>
              </a:solidFill>
            </a:endParaRPr>
          </a:p>
        </p:txBody>
      </p:sp>
      <p:pic>
        <p:nvPicPr>
          <p:cNvPr id="195" name="page7image13641264.png" descr="page7image1364126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3055139"/>
            <a:ext cx="5582165" cy="364332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  <p:sp>
        <p:nvSpPr>
          <p:cNvPr id="196" name="Testo"/>
          <p:cNvSpPr txBox="1"/>
          <p:nvPr/>
        </p:nvSpPr>
        <p:spPr>
          <a:xfrm>
            <a:off x="444500" y="3575839"/>
            <a:ext cx="15240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8">
  <a:themeElements>
    <a:clrScheme name="New_Template8">
      <a:dk1>
        <a:srgbClr val="5B5854"/>
      </a:dk1>
      <a:lt1>
        <a:srgbClr val="072B5B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Futura"/>
        <a:ea typeface="Futura"/>
        <a:cs typeface="Futura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32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Futur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Futura"/>
        <a:ea typeface="Futura"/>
        <a:cs typeface="Futura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32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Futur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