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9" r:id="rId7"/>
    <p:sldId id="266" r:id="rId8"/>
    <p:sldId id="267" r:id="rId9"/>
    <p:sldId id="270" r:id="rId1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05/04/2017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05/04/2017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501008"/>
            <a:ext cx="3965599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tangolo 4"/>
          <p:cNvSpPr/>
          <p:nvPr/>
        </p:nvSpPr>
        <p:spPr>
          <a:xfrm>
            <a:off x="395536" y="260649"/>
            <a:ext cx="828092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Analisi dei dati della Prova Nazionale </a:t>
            </a:r>
          </a:p>
          <a:p>
            <a:pPr algn="ctr"/>
            <a:r>
              <a:rPr lang="it-IT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A.S.2015-2016</a:t>
            </a:r>
            <a:endParaRPr lang="it-IT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Risultati immagini per invalsi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33586"/>
            <a:ext cx="8352928" cy="599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683568" y="476672"/>
            <a:ext cx="799288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L'INVALSI, nell'intento di fornire informazioni affidabili e utili per la progettazione didattica, restituisce alle scuole, in forma riservata, i dati delle rilevazioni sugli apprendimenti, mettendo a confronto i risultati delle singole classi e della scuola con quelli di classi e scuole con pari condizioni sociali o vicine geograficamente e con l'Italia nel suo complesso.</a:t>
            </a:r>
            <a:br>
              <a:rPr lang="it-IT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it-IT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La lettura di questi dati permette di ottenere importanti informazioni per il miglioramento e il potenziamento dell'offerta formativa e delle pratiche didattiche</a:t>
            </a:r>
            <a:r>
              <a:rPr lang="it-IT" sz="2400" dirty="0" smtClean="0"/>
              <a:t>.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33586"/>
            <a:ext cx="8352928" cy="599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tangolo 1"/>
          <p:cNvSpPr/>
          <p:nvPr/>
        </p:nvSpPr>
        <p:spPr>
          <a:xfrm>
            <a:off x="755576" y="764704"/>
            <a:ext cx="79928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 dati restituiti dall'INVALSI riguardano fondamentalmente tre aspetti:</a:t>
            </a:r>
          </a:p>
          <a:p>
            <a:r>
              <a:rPr lang="it-IT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it-IT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it-IT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 l'andamento complessivo dei livelli di apprendimento degli studenti della scuola rispetto alla media dell'Italia, dell'area geografica e della regione di appartenenza;</a:t>
            </a:r>
          </a:p>
          <a:p>
            <a:r>
              <a:rPr lang="it-IT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it-IT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it-IT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 l'andamento delle singole classi nelle prove di Italiano e di Matematica nel loro complesso;</a:t>
            </a:r>
          </a:p>
          <a:p>
            <a:r>
              <a:rPr lang="it-IT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it-IT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it-IT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 l'andamento della singola classe e del singolo studente analizzato nel dettaglio di ogni singola prova.</a:t>
            </a:r>
            <a:endParaRPr lang="it-IT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33586"/>
            <a:ext cx="8352928" cy="599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/>
        </p:nvSpPr>
        <p:spPr>
          <a:xfrm>
            <a:off x="755576" y="620688"/>
            <a:ext cx="79208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 dati riguardanti gli esiti delle singole classi sono stati visionati dai Docenti a partire da ottobre 2016. </a:t>
            </a:r>
          </a:p>
          <a:p>
            <a:endParaRPr lang="it-IT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it-IT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Di seguito verranno analizzati aspetti globali riguardanti l’Istituzione Scolastica</a:t>
            </a:r>
            <a:endParaRPr lang="it-IT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e 12"/>
          <p:cNvSpPr/>
          <p:nvPr/>
        </p:nvSpPr>
        <p:spPr>
          <a:xfrm>
            <a:off x="3851920" y="2204864"/>
            <a:ext cx="720080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Ovale 11"/>
          <p:cNvSpPr/>
          <p:nvPr/>
        </p:nvSpPr>
        <p:spPr>
          <a:xfrm>
            <a:off x="3923928" y="2276872"/>
            <a:ext cx="576064" cy="36004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/>
          <p:cNvPicPr/>
          <p:nvPr/>
        </p:nvPicPr>
        <p:blipFill>
          <a:blip r:embed="rId2" cstate="print"/>
          <a:srcRect l="24893" t="9361" r="4185" b="79097"/>
          <a:stretch>
            <a:fillRect/>
          </a:stretch>
        </p:blipFill>
        <p:spPr bwMode="auto">
          <a:xfrm>
            <a:off x="827584" y="1268760"/>
            <a:ext cx="7560839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magine 3"/>
          <p:cNvPicPr/>
          <p:nvPr/>
        </p:nvPicPr>
        <p:blipFill>
          <a:blip r:embed="rId2" cstate="print"/>
          <a:srcRect l="24893" t="81489" r="4185" b="13607"/>
          <a:stretch>
            <a:fillRect/>
          </a:stretch>
        </p:blipFill>
        <p:spPr bwMode="auto">
          <a:xfrm>
            <a:off x="827584" y="2204864"/>
            <a:ext cx="7560840" cy="516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899591" y="620688"/>
            <a:ext cx="7488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PROVA NAZIONALE ESAME DI STATO TERZA MEDIA 	ITALIANO</a:t>
            </a:r>
            <a:endParaRPr lang="it-IT" dirty="0"/>
          </a:p>
        </p:txBody>
      </p:sp>
      <p:sp>
        <p:nvSpPr>
          <p:cNvPr id="16" name="Rettangolo 15"/>
          <p:cNvSpPr/>
          <p:nvPr/>
        </p:nvSpPr>
        <p:spPr>
          <a:xfrm>
            <a:off x="3779912" y="2204864"/>
            <a:ext cx="720080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/>
          <p:cNvSpPr txBox="1"/>
          <p:nvPr/>
        </p:nvSpPr>
        <p:spPr>
          <a:xfrm>
            <a:off x="4932040" y="2708920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La media nazionale è posta pari a 200</a:t>
            </a: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 cstate="print"/>
          <a:srcRect l="27945" t="13407" r="12838" b="36391"/>
          <a:stretch>
            <a:fillRect/>
          </a:stretch>
        </p:blipFill>
        <p:spPr bwMode="auto">
          <a:xfrm>
            <a:off x="899592" y="3284984"/>
            <a:ext cx="7416824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/>
          <p:nvPr/>
        </p:nvPicPr>
        <p:blipFill>
          <a:blip r:embed="rId2" cstate="print"/>
          <a:srcRect l="24796" t="84681" r="4065" b="11276"/>
          <a:stretch>
            <a:fillRect/>
          </a:stretch>
        </p:blipFill>
        <p:spPr bwMode="auto">
          <a:xfrm>
            <a:off x="755576" y="1772816"/>
            <a:ext cx="756084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magine 2"/>
          <p:cNvPicPr/>
          <p:nvPr/>
        </p:nvPicPr>
        <p:blipFill>
          <a:blip r:embed="rId2" cstate="print"/>
          <a:srcRect l="24796" t="12766" r="4065" b="75957"/>
          <a:stretch>
            <a:fillRect/>
          </a:stretch>
        </p:blipFill>
        <p:spPr bwMode="auto">
          <a:xfrm>
            <a:off x="755576" y="836712"/>
            <a:ext cx="7560840" cy="963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tangolo 3"/>
          <p:cNvSpPr/>
          <p:nvPr/>
        </p:nvSpPr>
        <p:spPr>
          <a:xfrm>
            <a:off x="755576" y="404664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PROVA NAZIONALE ESAME DI STATO TERZA MEDIA </a:t>
            </a:r>
            <a:r>
              <a:rPr lang="it-IT" dirty="0" smtClean="0"/>
              <a:t>	MATEMATICA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3851920" y="1844824"/>
            <a:ext cx="720080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4427984" y="2420889"/>
            <a:ext cx="2088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La media nazionale è posta pari a 200</a:t>
            </a: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/>
          <a:srcRect l="29051" t="16360" r="12285" b="32453"/>
          <a:stretch>
            <a:fillRect/>
          </a:stretch>
        </p:blipFill>
        <p:spPr bwMode="auto">
          <a:xfrm>
            <a:off x="755576" y="3068960"/>
            <a:ext cx="7632848" cy="3456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 l="24624" t="26203" r="3983" b="46235"/>
          <a:stretch>
            <a:fillRect/>
          </a:stretch>
        </p:blipFill>
        <p:spPr bwMode="auto">
          <a:xfrm>
            <a:off x="395536" y="260648"/>
            <a:ext cx="8280920" cy="1797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/>
          <a:srcRect l="31737" t="26375" r="32843" b="39172"/>
          <a:stretch>
            <a:fillRect/>
          </a:stretch>
        </p:blipFill>
        <p:spPr bwMode="auto">
          <a:xfrm>
            <a:off x="2123728" y="2204864"/>
            <a:ext cx="460851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 cstate="print"/>
          <a:srcRect l="21775" t="31297" r="3512" b="54922"/>
          <a:stretch>
            <a:fillRect/>
          </a:stretch>
        </p:blipFill>
        <p:spPr bwMode="auto">
          <a:xfrm>
            <a:off x="117283" y="4869160"/>
            <a:ext cx="9026717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 l="23517" t="39000" r="4537" b="34422"/>
          <a:stretch>
            <a:fillRect/>
          </a:stretch>
        </p:blipFill>
        <p:spPr bwMode="auto">
          <a:xfrm>
            <a:off x="323528" y="1340768"/>
            <a:ext cx="8352928" cy="1831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24624" t="30141" r="4537" b="44266"/>
          <a:stretch>
            <a:fillRect/>
          </a:stretch>
        </p:blipFill>
        <p:spPr bwMode="auto">
          <a:xfrm>
            <a:off x="541892" y="3861048"/>
            <a:ext cx="8136904" cy="1652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sellaDiTesto 1"/>
          <p:cNvSpPr txBox="1"/>
          <p:nvPr/>
        </p:nvSpPr>
        <p:spPr>
          <a:xfrm>
            <a:off x="971600" y="643894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ANDAMENTO NEGLI ULTIMI ANNI SCOLASTICI</a:t>
            </a:r>
            <a:endParaRPr lang="it-IT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683568" y="476672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EFFETTO SCUOLA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95536" y="5445224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chemeClr val="tx2">
                    <a:lumMod val="75000"/>
                  </a:schemeClr>
                </a:solidFill>
              </a:rPr>
              <a:t>EFFETTO SCUOLA = PUNTEGGIO OSSERVATO  - PUNTEGGIO ATTESO IN BASE AL CONTESTO ED ALLLA PREPARAZIONE PREGRESSA DEGLI ALLIEVI</a:t>
            </a:r>
            <a:endParaRPr lang="it-IT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l="24543" t="36721" r="10740" b="25392"/>
          <a:stretch/>
        </p:blipFill>
        <p:spPr>
          <a:xfrm>
            <a:off x="189961" y="1556792"/>
            <a:ext cx="8054447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9480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159</Words>
  <Application>Microsoft Office PowerPoint</Application>
  <PresentationFormat>Presentazione su schermo (4:3)</PresentationFormat>
  <Paragraphs>17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3" baseType="lpstr">
      <vt:lpstr>Arial</vt:lpstr>
      <vt:lpstr>Calibri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Loredana</dc:creator>
  <cp:lastModifiedBy>loredana caiumi</cp:lastModifiedBy>
  <cp:revision>51</cp:revision>
  <dcterms:created xsi:type="dcterms:W3CDTF">2016-10-17T12:32:52Z</dcterms:created>
  <dcterms:modified xsi:type="dcterms:W3CDTF">2017-04-05T08:12:56Z</dcterms:modified>
</cp:coreProperties>
</file>